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99" r:id="rId2"/>
    <p:sldId id="295" r:id="rId3"/>
    <p:sldId id="300" r:id="rId4"/>
    <p:sldId id="296" r:id="rId5"/>
    <p:sldId id="297" r:id="rId6"/>
    <p:sldId id="298" r:id="rId7"/>
    <p:sldId id="268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4" r:id="rId16"/>
    <p:sldId id="293" r:id="rId17"/>
    <p:sldId id="269" r:id="rId18"/>
    <p:sldId id="257" r:id="rId19"/>
    <p:sldId id="258" r:id="rId20"/>
    <p:sldId id="259" r:id="rId21"/>
    <p:sldId id="261" r:id="rId22"/>
    <p:sldId id="260" r:id="rId23"/>
    <p:sldId id="262" r:id="rId24"/>
    <p:sldId id="263" r:id="rId25"/>
    <p:sldId id="264" r:id="rId26"/>
    <p:sldId id="265" r:id="rId27"/>
    <p:sldId id="266" r:id="rId28"/>
    <p:sldId id="267" r:id="rId29"/>
    <p:sldId id="270" r:id="rId30"/>
    <p:sldId id="271" r:id="rId31"/>
    <p:sldId id="273" r:id="rId32"/>
    <p:sldId id="272" r:id="rId33"/>
    <p:sldId id="274" r:id="rId34"/>
    <p:sldId id="275" r:id="rId35"/>
    <p:sldId id="276" r:id="rId36"/>
    <p:sldId id="277" r:id="rId37"/>
    <p:sldId id="278" r:id="rId38"/>
    <p:sldId id="302" r:id="rId39"/>
    <p:sldId id="303" r:id="rId40"/>
    <p:sldId id="279" r:id="rId41"/>
    <p:sldId id="280" r:id="rId42"/>
    <p:sldId id="305" r:id="rId43"/>
    <p:sldId id="281" r:id="rId44"/>
    <p:sldId id="282" r:id="rId45"/>
    <p:sldId id="304" r:id="rId46"/>
    <p:sldId id="306" r:id="rId47"/>
    <p:sldId id="283" r:id="rId48"/>
    <p:sldId id="284" r:id="rId49"/>
    <p:sldId id="285" r:id="rId50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32787"/>
    <p:restoredTop sz="90929"/>
  </p:normalViewPr>
  <p:slideViewPr>
    <p:cSldViewPr>
      <p:cViewPr varScale="1">
        <p:scale>
          <a:sx n="116" d="100"/>
          <a:sy n="116" d="100"/>
        </p:scale>
        <p:origin x="-217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64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40.xml"/><Relationship Id="rId1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5" Type="http://schemas.openxmlformats.org/officeDocument/2006/relationships/image" Target="../media/image66.wmf"/><Relationship Id="rId4" Type="http://schemas.openxmlformats.org/officeDocument/2006/relationships/image" Target="../media/image6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3.wmf"/><Relationship Id="rId2" Type="http://schemas.openxmlformats.org/officeDocument/2006/relationships/image" Target="../media/image72.wmf"/><Relationship Id="rId1" Type="http://schemas.openxmlformats.org/officeDocument/2006/relationships/image" Target="../media/image71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6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Relationship Id="rId6" Type="http://schemas.openxmlformats.org/officeDocument/2006/relationships/image" Target="../media/image79.wmf"/><Relationship Id="rId5" Type="http://schemas.openxmlformats.org/officeDocument/2006/relationships/image" Target="../media/image78.wmf"/><Relationship Id="rId4" Type="http://schemas.openxmlformats.org/officeDocument/2006/relationships/image" Target="../media/image77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0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83.wmf"/><Relationship Id="rId2" Type="http://schemas.openxmlformats.org/officeDocument/2006/relationships/image" Target="../media/image82.wmf"/><Relationship Id="rId1" Type="http://schemas.openxmlformats.org/officeDocument/2006/relationships/image" Target="../media/image81.wmf"/><Relationship Id="rId6" Type="http://schemas.openxmlformats.org/officeDocument/2006/relationships/image" Target="../media/image86.wmf"/><Relationship Id="rId5" Type="http://schemas.openxmlformats.org/officeDocument/2006/relationships/image" Target="../media/image85.wmf"/><Relationship Id="rId4" Type="http://schemas.openxmlformats.org/officeDocument/2006/relationships/image" Target="../media/image84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89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Relationship Id="rId4" Type="http://schemas.openxmlformats.org/officeDocument/2006/relationships/image" Target="../media/image90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93.wmf"/><Relationship Id="rId2" Type="http://schemas.openxmlformats.org/officeDocument/2006/relationships/image" Target="../media/image92.wmf"/><Relationship Id="rId1" Type="http://schemas.openxmlformats.org/officeDocument/2006/relationships/image" Target="../media/image91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96.wmf"/><Relationship Id="rId2" Type="http://schemas.openxmlformats.org/officeDocument/2006/relationships/image" Target="../media/image95.wmf"/><Relationship Id="rId1" Type="http://schemas.openxmlformats.org/officeDocument/2006/relationships/image" Target="../media/image94.wmf"/><Relationship Id="rId6" Type="http://schemas.openxmlformats.org/officeDocument/2006/relationships/image" Target="../media/image99.wmf"/><Relationship Id="rId5" Type="http://schemas.openxmlformats.org/officeDocument/2006/relationships/image" Target="../media/image98.wmf"/><Relationship Id="rId4" Type="http://schemas.openxmlformats.org/officeDocument/2006/relationships/image" Target="../media/image97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image" Target="../media/image19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12" Type="http://schemas.openxmlformats.org/officeDocument/2006/relationships/image" Target="../media/image18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11" Type="http://schemas.openxmlformats.org/officeDocument/2006/relationships/image" Target="../media/image17.wmf"/><Relationship Id="rId5" Type="http://schemas.openxmlformats.org/officeDocument/2006/relationships/image" Target="../media/image11.wmf"/><Relationship Id="rId10" Type="http://schemas.openxmlformats.org/officeDocument/2006/relationships/image" Target="../media/image16.wmf"/><Relationship Id="rId4" Type="http://schemas.openxmlformats.org/officeDocument/2006/relationships/image" Target="../media/image10.wmf"/><Relationship Id="rId9" Type="http://schemas.openxmlformats.org/officeDocument/2006/relationships/image" Target="../media/image15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wmf"/><Relationship Id="rId7" Type="http://schemas.openxmlformats.org/officeDocument/2006/relationships/image" Target="../media/image98.wmf"/><Relationship Id="rId2" Type="http://schemas.openxmlformats.org/officeDocument/2006/relationships/image" Target="../media/image100.wmf"/><Relationship Id="rId1" Type="http://schemas.openxmlformats.org/officeDocument/2006/relationships/image" Target="../media/image99.wmf"/><Relationship Id="rId6" Type="http://schemas.openxmlformats.org/officeDocument/2006/relationships/image" Target="../media/image97.wmf"/><Relationship Id="rId5" Type="http://schemas.openxmlformats.org/officeDocument/2006/relationships/image" Target="../media/image96.wmf"/><Relationship Id="rId4" Type="http://schemas.openxmlformats.org/officeDocument/2006/relationships/image" Target="../media/image102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wmf"/><Relationship Id="rId2" Type="http://schemas.openxmlformats.org/officeDocument/2006/relationships/image" Target="../media/image99.wmf"/><Relationship Id="rId1" Type="http://schemas.openxmlformats.org/officeDocument/2006/relationships/image" Target="../media/image103.wmf"/><Relationship Id="rId5" Type="http://schemas.openxmlformats.org/officeDocument/2006/relationships/image" Target="../media/image106.wmf"/><Relationship Id="rId4" Type="http://schemas.openxmlformats.org/officeDocument/2006/relationships/image" Target="../media/image105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wmf"/><Relationship Id="rId2" Type="http://schemas.openxmlformats.org/officeDocument/2006/relationships/image" Target="../media/image107.wmf"/><Relationship Id="rId1" Type="http://schemas.openxmlformats.org/officeDocument/2006/relationships/image" Target="../media/image99.wmf"/><Relationship Id="rId4" Type="http://schemas.openxmlformats.org/officeDocument/2006/relationships/image" Target="../media/image108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wmf"/><Relationship Id="rId2" Type="http://schemas.openxmlformats.org/officeDocument/2006/relationships/image" Target="../media/image110.wmf"/><Relationship Id="rId1" Type="http://schemas.openxmlformats.org/officeDocument/2006/relationships/image" Target="../media/image109.wmf"/><Relationship Id="rId5" Type="http://schemas.openxmlformats.org/officeDocument/2006/relationships/image" Target="../media/image113.wmf"/><Relationship Id="rId4" Type="http://schemas.openxmlformats.org/officeDocument/2006/relationships/image" Target="../media/image112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5.wmf"/><Relationship Id="rId2" Type="http://schemas.openxmlformats.org/officeDocument/2006/relationships/image" Target="../media/image114.wmf"/><Relationship Id="rId1" Type="http://schemas.openxmlformats.org/officeDocument/2006/relationships/image" Target="../media/image109.wmf"/><Relationship Id="rId5" Type="http://schemas.openxmlformats.org/officeDocument/2006/relationships/image" Target="../media/image116.wmf"/><Relationship Id="rId4" Type="http://schemas.openxmlformats.org/officeDocument/2006/relationships/image" Target="../media/image112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8.wmf"/><Relationship Id="rId1" Type="http://schemas.openxmlformats.org/officeDocument/2006/relationships/image" Target="../media/image117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wmf"/><Relationship Id="rId2" Type="http://schemas.openxmlformats.org/officeDocument/2006/relationships/image" Target="../media/image99.wmf"/><Relationship Id="rId1" Type="http://schemas.openxmlformats.org/officeDocument/2006/relationships/image" Target="../media/image119.wmf"/><Relationship Id="rId6" Type="http://schemas.openxmlformats.org/officeDocument/2006/relationships/image" Target="../media/image123.wmf"/><Relationship Id="rId5" Type="http://schemas.openxmlformats.org/officeDocument/2006/relationships/image" Target="../media/image122.wmf"/><Relationship Id="rId4" Type="http://schemas.openxmlformats.org/officeDocument/2006/relationships/image" Target="../media/image121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5.wmf"/><Relationship Id="rId2" Type="http://schemas.openxmlformats.org/officeDocument/2006/relationships/image" Target="../media/image124.wmf"/><Relationship Id="rId1" Type="http://schemas.openxmlformats.org/officeDocument/2006/relationships/image" Target="../media/image99.wmf"/><Relationship Id="rId6" Type="http://schemas.openxmlformats.org/officeDocument/2006/relationships/image" Target="../media/image123.wmf"/><Relationship Id="rId5" Type="http://schemas.openxmlformats.org/officeDocument/2006/relationships/image" Target="../media/image127.wmf"/><Relationship Id="rId4" Type="http://schemas.openxmlformats.org/officeDocument/2006/relationships/image" Target="../media/image126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8.wmf"/><Relationship Id="rId2" Type="http://schemas.openxmlformats.org/officeDocument/2006/relationships/image" Target="../media/image125.wmf"/><Relationship Id="rId1" Type="http://schemas.openxmlformats.org/officeDocument/2006/relationships/image" Target="../media/image99.wmf"/><Relationship Id="rId6" Type="http://schemas.openxmlformats.org/officeDocument/2006/relationships/image" Target="../media/image123.wmf"/><Relationship Id="rId5" Type="http://schemas.openxmlformats.org/officeDocument/2006/relationships/image" Target="../media/image129.wmf"/><Relationship Id="rId4" Type="http://schemas.openxmlformats.org/officeDocument/2006/relationships/image" Target="../media/image127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2.wmf"/><Relationship Id="rId7" Type="http://schemas.openxmlformats.org/officeDocument/2006/relationships/image" Target="../media/image136.wmf"/><Relationship Id="rId2" Type="http://schemas.openxmlformats.org/officeDocument/2006/relationships/image" Target="../media/image131.wmf"/><Relationship Id="rId1" Type="http://schemas.openxmlformats.org/officeDocument/2006/relationships/image" Target="../media/image130.wmf"/><Relationship Id="rId6" Type="http://schemas.openxmlformats.org/officeDocument/2006/relationships/image" Target="../media/image135.wmf"/><Relationship Id="rId5" Type="http://schemas.openxmlformats.org/officeDocument/2006/relationships/image" Target="../media/image134.wmf"/><Relationship Id="rId4" Type="http://schemas.openxmlformats.org/officeDocument/2006/relationships/image" Target="../media/image133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10" Type="http://schemas.openxmlformats.org/officeDocument/2006/relationships/image" Target="../media/image29.wmf"/><Relationship Id="rId4" Type="http://schemas.openxmlformats.org/officeDocument/2006/relationships/image" Target="../media/image23.wmf"/><Relationship Id="rId9" Type="http://schemas.openxmlformats.org/officeDocument/2006/relationships/image" Target="../media/image28.w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1.w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7.wmf"/></Relationships>
</file>

<file path=ppt/drawings/_rels/vmlDrawing3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9.wmf"/><Relationship Id="rId1" Type="http://schemas.openxmlformats.org/officeDocument/2006/relationships/image" Target="../media/image138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2.wmf"/><Relationship Id="rId2" Type="http://schemas.openxmlformats.org/officeDocument/2006/relationships/image" Target="../media/image141.wmf"/><Relationship Id="rId1" Type="http://schemas.openxmlformats.org/officeDocument/2006/relationships/image" Target="../media/image140.wmf"/><Relationship Id="rId4" Type="http://schemas.openxmlformats.org/officeDocument/2006/relationships/image" Target="../media/image143.wmf"/></Relationships>
</file>

<file path=ppt/drawings/_rels/vmlDrawing3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6.wmf"/><Relationship Id="rId2" Type="http://schemas.openxmlformats.org/officeDocument/2006/relationships/image" Target="../media/image145.wmf"/><Relationship Id="rId1" Type="http://schemas.openxmlformats.org/officeDocument/2006/relationships/image" Target="../media/image144.w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9.wmf"/><Relationship Id="rId7" Type="http://schemas.openxmlformats.org/officeDocument/2006/relationships/image" Target="../media/image153.wmf"/><Relationship Id="rId2" Type="http://schemas.openxmlformats.org/officeDocument/2006/relationships/image" Target="../media/image148.wmf"/><Relationship Id="rId1" Type="http://schemas.openxmlformats.org/officeDocument/2006/relationships/image" Target="../media/image147.wmf"/><Relationship Id="rId6" Type="http://schemas.openxmlformats.org/officeDocument/2006/relationships/image" Target="../media/image152.wmf"/><Relationship Id="rId5" Type="http://schemas.openxmlformats.org/officeDocument/2006/relationships/image" Target="../media/image151.wmf"/><Relationship Id="rId4" Type="http://schemas.openxmlformats.org/officeDocument/2006/relationships/image" Target="../media/image150.wmf"/></Relationships>
</file>

<file path=ppt/drawings/_rels/vmlDrawing3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5.wmf"/><Relationship Id="rId2" Type="http://schemas.openxmlformats.org/officeDocument/2006/relationships/image" Target="../media/image154.wmf"/><Relationship Id="rId1" Type="http://schemas.openxmlformats.org/officeDocument/2006/relationships/image" Target="../media/image147.wmf"/><Relationship Id="rId6" Type="http://schemas.openxmlformats.org/officeDocument/2006/relationships/image" Target="../media/image157.wmf"/><Relationship Id="rId5" Type="http://schemas.openxmlformats.org/officeDocument/2006/relationships/image" Target="../media/image156.wmf"/><Relationship Id="rId4" Type="http://schemas.openxmlformats.org/officeDocument/2006/relationships/image" Target="../media/image151.wmf"/></Relationships>
</file>

<file path=ppt/drawings/_rels/vmlDrawing3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7.wmf"/><Relationship Id="rId1" Type="http://schemas.openxmlformats.org/officeDocument/2006/relationships/image" Target="../media/image149.wmf"/></Relationships>
</file>

<file path=ppt/drawings/_rels/vmlDrawing3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9.wmf"/><Relationship Id="rId2" Type="http://schemas.openxmlformats.org/officeDocument/2006/relationships/image" Target="../media/image154.wmf"/><Relationship Id="rId1" Type="http://schemas.openxmlformats.org/officeDocument/2006/relationships/image" Target="../media/image158.wmf"/><Relationship Id="rId5" Type="http://schemas.openxmlformats.org/officeDocument/2006/relationships/image" Target="../media/image161.wmf"/><Relationship Id="rId4" Type="http://schemas.openxmlformats.org/officeDocument/2006/relationships/image" Target="../media/image160.wmf"/></Relationships>
</file>

<file path=ppt/drawings/_rels/vmlDrawing3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4.wmf"/><Relationship Id="rId2" Type="http://schemas.openxmlformats.org/officeDocument/2006/relationships/image" Target="../media/image163.wmf"/><Relationship Id="rId1" Type="http://schemas.openxmlformats.org/officeDocument/2006/relationships/image" Target="../media/image162.wmf"/><Relationship Id="rId4" Type="http://schemas.openxmlformats.org/officeDocument/2006/relationships/image" Target="../media/image16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7" Type="http://schemas.openxmlformats.org/officeDocument/2006/relationships/image" Target="../media/image36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4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7.wmf"/><Relationship Id="rId1" Type="http://schemas.openxmlformats.org/officeDocument/2006/relationships/image" Target="../media/image166.wmf"/></Relationships>
</file>

<file path=ppt/drawings/_rels/vmlDrawing4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wmf"/><Relationship Id="rId2" Type="http://schemas.openxmlformats.org/officeDocument/2006/relationships/image" Target="../media/image169.wmf"/><Relationship Id="rId1" Type="http://schemas.openxmlformats.org/officeDocument/2006/relationships/image" Target="../media/image16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4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6" Type="http://schemas.openxmlformats.org/officeDocument/2006/relationships/image" Target="../media/image61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BF0DDF-91F8-42D3-BA51-69114F5926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58C8C1B-A7A9-4530-A6E2-9EDACBF4C2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710B208-05AC-4010-842A-0A03B6A23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7BB47AB-5531-4320-95CE-0BF0CBDB9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53BB0ED-8D01-4C59-A9B6-380951F13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EDBFE7-2B10-4C22-8D84-816F846829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121396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8DFD36-0804-4B23-9F1D-917DAA346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24F51B8-3372-428F-B278-AC4DCAD615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F652FB7-77AD-4DA2-A02F-0A9A01E3F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9C5BFA7-96F2-4643-A310-2D7A6A5A1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6D07F0B-F7B4-44BB-928D-2D26E190C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34515D-6248-4B60-906D-9BAEBAA011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098954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DAA3717-B211-481B-AF43-62770E294A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C468FFA-A548-4723-BA5F-146D40402D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3917B1D-C9FB-4D67-BB32-3524C969A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956EDB0-7E54-4E0A-B700-77A4327EE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4367FCE-FB4C-4977-AB51-ABC2CAAC4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2DFB6B-6CD5-41E0-A9FC-3BE2FFB2DC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466626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CC9EB0-7A5E-4CE0-98FA-2D1474E77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40D4CAD-1341-4D87-AC2F-7DAAEAE42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3589A96-9C26-4B9D-A313-742BE83B0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77B86BE-0172-4489-B6FD-87D05B96C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C818DE1-9103-4E32-BEE5-CA374BD06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B9ADE9-9B47-4567-B413-7591D296CE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997568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494215-A6BF-4E8B-932F-894B3CDAF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B0E4584-2B62-49C5-A6E3-8DB598D02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48A3ED2-D95C-44A4-AB8F-49394D0EA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3B57242-D10D-49C5-959A-BF7458DDA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14F2030-BFDB-4792-8D3B-B5B99B8E6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70529-5370-449F-B8C4-7503CEA237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968617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98BB33-7B18-4D38-991B-CE1A5D153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33B94AF-20C2-48F6-A479-F1F983A53F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BA497B3-C3AD-45E8-9B90-EA621892CA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0877345-FCE2-460D-AB8A-97C386B8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7494209-E502-464E-8091-1B4C22A58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D5EA0D5-1BA6-43E0-975E-0B26CAFA5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C06A9C-14A1-485A-9417-55641A20B5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342521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6D1BA3-5A2B-48FE-A46B-03AC203EB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55AC9F8-F77C-418B-B4FA-0AC94F630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C578C2D-5E30-44DE-A7AC-D2A1A9ABB2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3D26866-6717-4AE4-B7BF-31E7B1CBEF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CCE5607-1833-4935-86EA-A4FF89E4AB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A127E69-E33A-465A-AC9B-C0A4320A8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6A49ED5-3982-44B7-AFBD-AF9D63E6D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FD91E60F-92E9-4863-8B68-0DE2AAB0D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4B9605-53D3-430B-860C-5D25B84E39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82902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B9EC21-65E7-4C1E-8CC4-50879049C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8B81C41-0AEE-4ADC-B170-538428327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BD0AC6E-266B-4DFA-910B-E3414B683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2269B55-E647-47D1-811C-88960863E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CE44F3-CF04-4C47-92DE-6BFAA342B2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134153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36D7F75-A024-48A6-ADA4-9DD2C5D45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15EC5CEF-400A-4ACD-9F53-133DB6CE7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AB8637C-30CB-4320-9EB1-7DEC5C110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232C0A-7A87-4C26-938F-EACD5CA457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960258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8B03D9-5B46-426F-93F1-7B189BF31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CB7C70C-E877-451A-AEF8-D4440E41BC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BC6B28C-2091-49D3-B22F-1C6DA5CA1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038D76A-463F-49E7-B2D3-768EC50CA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3F7FB40-C9FF-4EE1-AB01-0F318D1D4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933DA7A-3656-4795-B3D4-242D694D5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C47E67-9C5E-491E-89A5-63B487BC99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520348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635AD4-29ED-4180-89F7-A5A6C928F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A422EB6-B819-40F8-9B01-7A5A327F49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E49C232-44D6-4F81-B7C8-BA8EA76670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80DAA49-BCAA-4021-97B5-9CEC0CAB1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47EE299-47F4-4605-8430-82E859AA3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F40F9A8-1C5F-463F-B8A1-06B8E2CE3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2C5715-6E17-44D1-A7CA-3A41DE5266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66227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60B04644-B170-4C27-9217-AA078C8B1A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EF792C1-6096-4E4C-B466-5F2A5C2410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51ACE410-45A4-42D7-A9E8-65306E63BCB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AF9A15F1-C70F-4E30-9879-BCA8E8BAE46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C9505DC6-20BE-4E07-8414-94B4B4DDEB9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7DED826-90C7-4337-BF39-352447EF7EB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Relationship Id="rId9" Type="http://schemas.openxmlformats.org/officeDocument/2006/relationships/oleObject" Target="../embeddings/oleObject3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40.bin"/><Relationship Id="rId5" Type="http://schemas.openxmlformats.org/officeDocument/2006/relationships/oleObject" Target="../embeddings/oleObject39.bin"/><Relationship Id="rId4" Type="http://schemas.openxmlformats.org/officeDocument/2006/relationships/oleObject" Target="../embeddings/oleObject38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4.bin"/><Relationship Id="rId5" Type="http://schemas.openxmlformats.org/officeDocument/2006/relationships/oleObject" Target="../embeddings/oleObject43.bin"/><Relationship Id="rId4" Type="http://schemas.openxmlformats.org/officeDocument/2006/relationships/oleObject" Target="../embeddings/oleObject4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9.bin"/><Relationship Id="rId5" Type="http://schemas.openxmlformats.org/officeDocument/2006/relationships/oleObject" Target="../embeddings/oleObject48.bin"/><Relationship Id="rId4" Type="http://schemas.openxmlformats.org/officeDocument/2006/relationships/oleObject" Target="../embeddings/oleObject47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4.bin"/><Relationship Id="rId5" Type="http://schemas.openxmlformats.org/officeDocument/2006/relationships/oleObject" Target="../embeddings/oleObject53.bin"/><Relationship Id="rId4" Type="http://schemas.openxmlformats.org/officeDocument/2006/relationships/oleObject" Target="../embeddings/oleObject52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1.bin"/><Relationship Id="rId3" Type="http://schemas.openxmlformats.org/officeDocument/2006/relationships/oleObject" Target="../embeddings/oleObject56.bin"/><Relationship Id="rId7" Type="http://schemas.openxmlformats.org/officeDocument/2006/relationships/oleObject" Target="../embeddings/oleObject6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9.bin"/><Relationship Id="rId5" Type="http://schemas.openxmlformats.org/officeDocument/2006/relationships/oleObject" Target="../embeddings/oleObject58.bin"/><Relationship Id="rId4" Type="http://schemas.openxmlformats.org/officeDocument/2006/relationships/oleObject" Target="../embeddings/oleObject57.bin"/><Relationship Id="rId9" Type="http://schemas.openxmlformats.org/officeDocument/2006/relationships/slide" Target="slid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2.bin"/><Relationship Id="rId7" Type="http://schemas.openxmlformats.org/officeDocument/2006/relationships/oleObject" Target="../embeddings/oleObject6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65.bin"/><Relationship Id="rId5" Type="http://schemas.openxmlformats.org/officeDocument/2006/relationships/oleObject" Target="../embeddings/oleObject64.bin"/><Relationship Id="rId4" Type="http://schemas.openxmlformats.org/officeDocument/2006/relationships/oleObject" Target="../embeddings/oleObject63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69.bin"/><Relationship Id="rId4" Type="http://schemas.openxmlformats.org/officeDocument/2006/relationships/oleObject" Target="../embeddings/oleObject68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73.bin"/><Relationship Id="rId4" Type="http://schemas.openxmlformats.org/officeDocument/2006/relationships/oleObject" Target="../embeddings/oleObject7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9.bin"/><Relationship Id="rId3" Type="http://schemas.openxmlformats.org/officeDocument/2006/relationships/oleObject" Target="../embeddings/oleObject74.bin"/><Relationship Id="rId7" Type="http://schemas.openxmlformats.org/officeDocument/2006/relationships/oleObject" Target="../embeddings/oleObject7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77.bin"/><Relationship Id="rId5" Type="http://schemas.openxmlformats.org/officeDocument/2006/relationships/oleObject" Target="../embeddings/oleObject76.bin"/><Relationship Id="rId4" Type="http://schemas.openxmlformats.org/officeDocument/2006/relationships/oleObject" Target="../embeddings/oleObject75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6.bin"/><Relationship Id="rId3" Type="http://schemas.openxmlformats.org/officeDocument/2006/relationships/oleObject" Target="../embeddings/oleObject81.bin"/><Relationship Id="rId7" Type="http://schemas.openxmlformats.org/officeDocument/2006/relationships/oleObject" Target="../embeddings/oleObject8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84.bin"/><Relationship Id="rId5" Type="http://schemas.openxmlformats.org/officeDocument/2006/relationships/oleObject" Target="../embeddings/oleObject83.bin"/><Relationship Id="rId4" Type="http://schemas.openxmlformats.org/officeDocument/2006/relationships/oleObject" Target="../embeddings/oleObject82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90.bin"/><Relationship Id="rId5" Type="http://schemas.openxmlformats.org/officeDocument/2006/relationships/oleObject" Target="../embeddings/oleObject89.bin"/><Relationship Id="rId4" Type="http://schemas.openxmlformats.org/officeDocument/2006/relationships/oleObject" Target="../embeddings/oleObject88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oleObject" Target="../embeddings/oleObject93.bin"/><Relationship Id="rId4" Type="http://schemas.openxmlformats.org/officeDocument/2006/relationships/oleObject" Target="../embeddings/oleObject92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9.bin"/><Relationship Id="rId3" Type="http://schemas.openxmlformats.org/officeDocument/2006/relationships/oleObject" Target="../embeddings/oleObject94.bin"/><Relationship Id="rId7" Type="http://schemas.openxmlformats.org/officeDocument/2006/relationships/oleObject" Target="../embeddings/oleObject9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97.bin"/><Relationship Id="rId5" Type="http://schemas.openxmlformats.org/officeDocument/2006/relationships/oleObject" Target="../embeddings/oleObject96.bin"/><Relationship Id="rId4" Type="http://schemas.openxmlformats.org/officeDocument/2006/relationships/oleObject" Target="../embeddings/oleObject95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5.bin"/><Relationship Id="rId3" Type="http://schemas.openxmlformats.org/officeDocument/2006/relationships/oleObject" Target="../embeddings/oleObject100.bin"/><Relationship Id="rId7" Type="http://schemas.openxmlformats.org/officeDocument/2006/relationships/oleObject" Target="../embeddings/oleObject10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03.bin"/><Relationship Id="rId5" Type="http://schemas.openxmlformats.org/officeDocument/2006/relationships/oleObject" Target="../embeddings/oleObject102.bin"/><Relationship Id="rId4" Type="http://schemas.openxmlformats.org/officeDocument/2006/relationships/oleObject" Target="../embeddings/oleObject101.bin"/><Relationship Id="rId9" Type="http://schemas.openxmlformats.org/officeDocument/2006/relationships/oleObject" Target="../embeddings/oleObject106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2.bin"/><Relationship Id="rId3" Type="http://schemas.openxmlformats.org/officeDocument/2006/relationships/oleObject" Target="../embeddings/oleObject107.bin"/><Relationship Id="rId7" Type="http://schemas.openxmlformats.org/officeDocument/2006/relationships/oleObject" Target="../embeddings/oleObject1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10.bin"/><Relationship Id="rId5" Type="http://schemas.openxmlformats.org/officeDocument/2006/relationships/oleObject" Target="../embeddings/oleObject109.bin"/><Relationship Id="rId4" Type="http://schemas.openxmlformats.org/officeDocument/2006/relationships/oleObject" Target="../embeddings/oleObject108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3.bin"/><Relationship Id="rId7" Type="http://schemas.openxmlformats.org/officeDocument/2006/relationships/oleObject" Target="../embeddings/oleObject1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116.bin"/><Relationship Id="rId5" Type="http://schemas.openxmlformats.org/officeDocument/2006/relationships/oleObject" Target="../embeddings/oleObject115.bin"/><Relationship Id="rId4" Type="http://schemas.openxmlformats.org/officeDocument/2006/relationships/oleObject" Target="../embeddings/oleObject114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8.bin"/><Relationship Id="rId7" Type="http://schemas.openxmlformats.org/officeDocument/2006/relationships/oleObject" Target="../embeddings/oleObject1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21.bin"/><Relationship Id="rId5" Type="http://schemas.openxmlformats.org/officeDocument/2006/relationships/oleObject" Target="../embeddings/oleObject120.bin"/><Relationship Id="rId4" Type="http://schemas.openxmlformats.org/officeDocument/2006/relationships/oleObject" Target="../embeddings/oleObject119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3.bin"/><Relationship Id="rId7" Type="http://schemas.openxmlformats.org/officeDocument/2006/relationships/oleObject" Target="../embeddings/oleObject1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126.bin"/><Relationship Id="rId5" Type="http://schemas.openxmlformats.org/officeDocument/2006/relationships/oleObject" Target="../embeddings/oleObject125.bin"/><Relationship Id="rId4" Type="http://schemas.openxmlformats.org/officeDocument/2006/relationships/oleObject" Target="../embeddings/oleObject124.bin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4" Type="http://schemas.openxmlformats.org/officeDocument/2006/relationships/oleObject" Target="../embeddings/oleObject129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5.bin"/><Relationship Id="rId3" Type="http://schemas.openxmlformats.org/officeDocument/2006/relationships/oleObject" Target="../embeddings/oleObject130.bin"/><Relationship Id="rId7" Type="http://schemas.openxmlformats.org/officeDocument/2006/relationships/oleObject" Target="../embeddings/oleObject1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133.bin"/><Relationship Id="rId5" Type="http://schemas.openxmlformats.org/officeDocument/2006/relationships/oleObject" Target="../embeddings/oleObject132.bin"/><Relationship Id="rId4" Type="http://schemas.openxmlformats.org/officeDocument/2006/relationships/oleObject" Target="../embeddings/oleObject131.bin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1.bin"/><Relationship Id="rId3" Type="http://schemas.openxmlformats.org/officeDocument/2006/relationships/oleObject" Target="../embeddings/oleObject136.bin"/><Relationship Id="rId7" Type="http://schemas.openxmlformats.org/officeDocument/2006/relationships/oleObject" Target="../embeddings/oleObject1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139.bin"/><Relationship Id="rId5" Type="http://schemas.openxmlformats.org/officeDocument/2006/relationships/oleObject" Target="../embeddings/oleObject138.bin"/><Relationship Id="rId4" Type="http://schemas.openxmlformats.org/officeDocument/2006/relationships/oleObject" Target="../embeddings/oleObject137.bin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7.bin"/><Relationship Id="rId3" Type="http://schemas.openxmlformats.org/officeDocument/2006/relationships/oleObject" Target="../embeddings/oleObject142.bin"/><Relationship Id="rId7" Type="http://schemas.openxmlformats.org/officeDocument/2006/relationships/oleObject" Target="../embeddings/oleObject1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145.bin"/><Relationship Id="rId5" Type="http://schemas.openxmlformats.org/officeDocument/2006/relationships/oleObject" Target="../embeddings/oleObject144.bin"/><Relationship Id="rId4" Type="http://schemas.openxmlformats.org/officeDocument/2006/relationships/oleObject" Target="../embeddings/oleObject143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3.bin"/><Relationship Id="rId3" Type="http://schemas.openxmlformats.org/officeDocument/2006/relationships/oleObject" Target="../embeddings/oleObject148.bin"/><Relationship Id="rId7" Type="http://schemas.openxmlformats.org/officeDocument/2006/relationships/oleObject" Target="../embeddings/oleObject1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151.bin"/><Relationship Id="rId5" Type="http://schemas.openxmlformats.org/officeDocument/2006/relationships/oleObject" Target="../embeddings/oleObject150.bin"/><Relationship Id="rId4" Type="http://schemas.openxmlformats.org/officeDocument/2006/relationships/oleObject" Target="../embeddings/oleObject149.bin"/><Relationship Id="rId9" Type="http://schemas.openxmlformats.org/officeDocument/2006/relationships/oleObject" Target="../embeddings/oleObject154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4" Type="http://schemas.openxmlformats.org/officeDocument/2006/relationships/oleObject" Target="../embeddings/Microsoft_Office_Word_97_-_2003_Document2.doc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oleObject160.bin"/><Relationship Id="rId5" Type="http://schemas.openxmlformats.org/officeDocument/2006/relationships/oleObject" Target="../embeddings/oleObject159.bin"/><Relationship Id="rId4" Type="http://schemas.openxmlformats.org/officeDocument/2006/relationships/oleObject" Target="../embeddings/oleObject158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4.vml"/><Relationship Id="rId5" Type="http://schemas.openxmlformats.org/officeDocument/2006/relationships/oleObject" Target="../embeddings/oleObject163.bin"/><Relationship Id="rId4" Type="http://schemas.openxmlformats.org/officeDocument/2006/relationships/oleObject" Target="../embeddings/oleObject162.bin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8.bin"/><Relationship Id="rId3" Type="http://schemas.openxmlformats.org/officeDocument/2006/relationships/oleObject" Target="../embeddings/oleObject164.bin"/><Relationship Id="rId7" Type="http://schemas.openxmlformats.org/officeDocument/2006/relationships/oleObject" Target="../embeddings/oleObject16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6" Type="http://schemas.openxmlformats.org/officeDocument/2006/relationships/oleObject" Target="../embeddings/oleObject166.bin"/><Relationship Id="rId5" Type="http://schemas.openxmlformats.org/officeDocument/2006/relationships/oleObject" Target="../embeddings/Microsoft_Office_Word_97_-_2003_Document3.doc"/><Relationship Id="rId4" Type="http://schemas.openxmlformats.org/officeDocument/2006/relationships/oleObject" Target="../embeddings/oleObject165.bin"/><Relationship Id="rId9" Type="http://schemas.openxmlformats.org/officeDocument/2006/relationships/oleObject" Target="../embeddings/oleObject169.bin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Office_Word_97_-_2003_Document4.doc"/><Relationship Id="rId3" Type="http://schemas.openxmlformats.org/officeDocument/2006/relationships/oleObject" Target="../embeddings/oleObject170.bin"/><Relationship Id="rId7" Type="http://schemas.openxmlformats.org/officeDocument/2006/relationships/oleObject" Target="../embeddings/oleObject17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6" Type="http://schemas.openxmlformats.org/officeDocument/2006/relationships/oleObject" Target="../embeddings/oleObject173.bin"/><Relationship Id="rId5" Type="http://schemas.openxmlformats.org/officeDocument/2006/relationships/oleObject" Target="../embeddings/oleObject172.bin"/><Relationship Id="rId4" Type="http://schemas.openxmlformats.org/officeDocument/2006/relationships/oleObject" Target="../embeddings/oleObject171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5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7.vml"/><Relationship Id="rId4" Type="http://schemas.openxmlformats.org/officeDocument/2006/relationships/oleObject" Target="../embeddings/Microsoft_Office_Word_97_-_2003_Document6.doc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5.bin"/><Relationship Id="rId7" Type="http://schemas.openxmlformats.org/officeDocument/2006/relationships/oleObject" Target="../embeddings/oleObject17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8.vml"/><Relationship Id="rId6" Type="http://schemas.openxmlformats.org/officeDocument/2006/relationships/oleObject" Target="../embeddings/oleObject178.bin"/><Relationship Id="rId5" Type="http://schemas.openxmlformats.org/officeDocument/2006/relationships/oleObject" Target="../embeddings/oleObject177.bin"/><Relationship Id="rId4" Type="http://schemas.openxmlformats.org/officeDocument/2006/relationships/oleObject" Target="../embeddings/oleObject176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9.vml"/><Relationship Id="rId6" Type="http://schemas.openxmlformats.org/officeDocument/2006/relationships/oleObject" Target="../embeddings/oleObject183.bin"/><Relationship Id="rId5" Type="http://schemas.openxmlformats.org/officeDocument/2006/relationships/oleObject" Target="../embeddings/oleObject182.bin"/><Relationship Id="rId4" Type="http://schemas.openxmlformats.org/officeDocument/2006/relationships/oleObject" Target="../embeddings/oleObject181.bin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0.vml"/><Relationship Id="rId4" Type="http://schemas.openxmlformats.org/officeDocument/2006/relationships/oleObject" Target="../embeddings/oleObject185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1.vml"/><Relationship Id="rId5" Type="http://schemas.openxmlformats.org/officeDocument/2006/relationships/oleObject" Target="../embeddings/oleObject188.bin"/><Relationship Id="rId4" Type="http://schemas.openxmlformats.org/officeDocument/2006/relationships/oleObject" Target="../embeddings/oleObject187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oleObject" Target="../embeddings/oleObject17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12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9.bin"/><Relationship Id="rId15" Type="http://schemas.openxmlformats.org/officeDocument/2006/relationships/oleObject" Target="../embeddings/oleObject19.bin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3.bin"/><Relationship Id="rId14" Type="http://schemas.openxmlformats.org/officeDocument/2006/relationships/oleObject" Target="../embeddings/oleObject18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4.bin"/><Relationship Id="rId12" Type="http://schemas.openxmlformats.org/officeDocument/2006/relationships/oleObject" Target="../embeddings/oleObject2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3.bin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2.bin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1.bin"/><Relationship Id="rId9" Type="http://schemas.openxmlformats.org/officeDocument/2006/relationships/oleObject" Target="../embeddings/oleObject2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xmlns="" id="{35DC857E-1FAC-4AF2-A031-5AF3F75008D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95400" y="2057400"/>
            <a:ext cx="6400800" cy="4038600"/>
          </a:xfrm>
        </p:spPr>
        <p:txBody>
          <a:bodyPr/>
          <a:lstStyle/>
          <a:p>
            <a:r>
              <a:rPr lang="en-US" altLang="en-US" sz="3200"/>
              <a:t>By </a:t>
            </a:r>
          </a:p>
          <a:p>
            <a:r>
              <a:rPr lang="en-US" altLang="en-US" sz="3200"/>
              <a:t>Professor Syed Idris Syed Hassan</a:t>
            </a:r>
          </a:p>
          <a:p>
            <a:r>
              <a:rPr lang="en-US" altLang="en-US" sz="3200"/>
              <a:t>Sch of Elect. &amp; Electron Eng</a:t>
            </a:r>
          </a:p>
          <a:p>
            <a:r>
              <a:rPr lang="en-US" altLang="en-US" sz="3200"/>
              <a:t>Engineering Campus USM</a:t>
            </a:r>
          </a:p>
          <a:p>
            <a:r>
              <a:rPr lang="en-US" altLang="en-US" sz="3200"/>
              <a:t>Nibong Tebal 14300</a:t>
            </a:r>
          </a:p>
          <a:p>
            <a:r>
              <a:rPr lang="en-US" altLang="en-US" sz="3200"/>
              <a:t>SPS Penang</a:t>
            </a:r>
          </a:p>
        </p:txBody>
      </p:sp>
      <p:sp>
        <p:nvSpPr>
          <p:cNvPr id="46083" name="Text Box 3">
            <a:extLst>
              <a:ext uri="{FF2B5EF4-FFF2-40B4-BE49-F238E27FC236}">
                <a16:creationId xmlns:a16="http://schemas.microsoft.com/office/drawing/2014/main" xmlns="" id="{ED315632-81FA-41C1-9B00-3C68A68891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914400"/>
            <a:ext cx="6681788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sz="4800"/>
              <a:t>Microwave Circuit Design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xmlns="" id="{9F7664F9-C15D-4C93-9DE0-DAC21BF878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2400" cy="1143000"/>
          </a:xfrm>
        </p:spPr>
        <p:txBody>
          <a:bodyPr/>
          <a:lstStyle/>
          <a:p>
            <a:r>
              <a:rPr lang="en-US" altLang="en-US"/>
              <a:t>Analysis</a:t>
            </a:r>
          </a:p>
        </p:txBody>
      </p:sp>
      <p:sp>
        <p:nvSpPr>
          <p:cNvPr id="34819" name="Text Box 3">
            <a:extLst>
              <a:ext uri="{FF2B5EF4-FFF2-40B4-BE49-F238E27FC236}">
                <a16:creationId xmlns:a16="http://schemas.microsoft.com/office/drawing/2014/main" xmlns="" id="{5BCA76A7-19FA-4D59-A988-29B2F10B9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371600"/>
            <a:ext cx="6594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The solution of V and I can be written in the form of</a:t>
            </a:r>
          </a:p>
        </p:txBody>
      </p:sp>
      <p:graphicFrame>
        <p:nvGraphicFramePr>
          <p:cNvPr id="34820" name="Object 4">
            <a:extLst>
              <a:ext uri="{FF2B5EF4-FFF2-40B4-BE49-F238E27FC236}">
                <a16:creationId xmlns:a16="http://schemas.microsoft.com/office/drawing/2014/main" xmlns="" id="{4D94D19E-4137-42EF-A891-ACF756724787}"/>
              </a:ext>
            </a:extLst>
          </p:cNvPr>
          <p:cNvGraphicFramePr>
            <a:graphicFrameLocks noChangeAspect="1"/>
          </p:cNvGraphicFramePr>
          <p:nvPr/>
        </p:nvGraphicFramePr>
        <p:xfrm flipH="1" flipV="1">
          <a:off x="990600" y="2209800"/>
          <a:ext cx="2505075" cy="465138"/>
        </p:xfrm>
        <a:graphic>
          <a:graphicData uri="http://schemas.openxmlformats.org/presentationml/2006/ole">
            <p:oleObj spid="_x0000_s4097" name="Equation" r:id="rId3" imgW="1231560" imgH="228600" progId="Equation.3">
              <p:embed/>
            </p:oleObj>
          </a:graphicData>
        </a:graphic>
      </p:graphicFrame>
      <p:graphicFrame>
        <p:nvGraphicFramePr>
          <p:cNvPr id="34821" name="Object 5">
            <a:extLst>
              <a:ext uri="{FF2B5EF4-FFF2-40B4-BE49-F238E27FC236}">
                <a16:creationId xmlns:a16="http://schemas.microsoft.com/office/drawing/2014/main" xmlns="" id="{339C9EB3-9AAD-4FEA-B9B3-D8393F129863}"/>
              </a:ext>
            </a:extLst>
          </p:cNvPr>
          <p:cNvGraphicFramePr>
            <a:graphicFrameLocks noChangeAspect="1"/>
          </p:cNvGraphicFramePr>
          <p:nvPr/>
        </p:nvGraphicFramePr>
        <p:xfrm flipH="1" flipV="1">
          <a:off x="4724400" y="2057400"/>
          <a:ext cx="2708275" cy="946150"/>
        </p:xfrm>
        <a:graphic>
          <a:graphicData uri="http://schemas.openxmlformats.org/presentationml/2006/ole">
            <p:oleObj spid="_x0000_s4098" name="Equation" r:id="rId4" imgW="1244520" imgH="469800" progId="Equation.3">
              <p:embed/>
            </p:oleObj>
          </a:graphicData>
        </a:graphic>
      </p:graphicFrame>
      <p:sp>
        <p:nvSpPr>
          <p:cNvPr id="34822" name="Text Box 6">
            <a:extLst>
              <a:ext uri="{FF2B5EF4-FFF2-40B4-BE49-F238E27FC236}">
                <a16:creationId xmlns:a16="http://schemas.microsoft.com/office/drawing/2014/main" xmlns="" id="{96747689-5F4E-48BC-9D84-C0C4B37BBE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895600"/>
            <a:ext cx="928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where</a:t>
            </a:r>
          </a:p>
        </p:txBody>
      </p:sp>
      <p:graphicFrame>
        <p:nvGraphicFramePr>
          <p:cNvPr id="34823" name="Object 7">
            <a:extLst>
              <a:ext uri="{FF2B5EF4-FFF2-40B4-BE49-F238E27FC236}">
                <a16:creationId xmlns:a16="http://schemas.microsoft.com/office/drawing/2014/main" xmlns="" id="{E21BD5E2-3269-4A45-B778-F83C4B84548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5000" y="3124200"/>
          <a:ext cx="1905000" cy="820738"/>
        </p:xfrm>
        <a:graphic>
          <a:graphicData uri="http://schemas.openxmlformats.org/presentationml/2006/ole">
            <p:oleObj spid="_x0000_s4099" name="Equation" r:id="rId5" imgW="1206360" imgH="520560" progId="Equation.3">
              <p:embed/>
            </p:oleObj>
          </a:graphicData>
        </a:graphic>
      </p:graphicFrame>
      <p:sp>
        <p:nvSpPr>
          <p:cNvPr id="34824" name="Text Box 8">
            <a:extLst>
              <a:ext uri="{FF2B5EF4-FFF2-40B4-BE49-F238E27FC236}">
                <a16:creationId xmlns:a16="http://schemas.microsoft.com/office/drawing/2014/main" xmlns="" id="{6A02535D-8158-412D-AA57-67F4C4F665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038600"/>
            <a:ext cx="640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/>
              <a:t>Let say at z=0 , V=V</a:t>
            </a:r>
            <a:r>
              <a:rPr lang="en-US" altLang="en-US" baseline="-25000"/>
              <a:t>L</a:t>
            </a:r>
            <a:r>
              <a:rPr lang="en-US" altLang="en-US"/>
              <a:t> , I=I</a:t>
            </a:r>
            <a:r>
              <a:rPr lang="en-US" altLang="en-US" baseline="-25000"/>
              <a:t>L </a:t>
            </a:r>
            <a:r>
              <a:rPr lang="en-US" altLang="en-US"/>
              <a:t>and Z=Z</a:t>
            </a:r>
            <a:r>
              <a:rPr lang="en-US" altLang="en-US" baseline="-25000"/>
              <a:t>L</a:t>
            </a:r>
          </a:p>
        </p:txBody>
      </p:sp>
      <p:sp>
        <p:nvSpPr>
          <p:cNvPr id="34825" name="Text Box 9">
            <a:extLst>
              <a:ext uri="{FF2B5EF4-FFF2-40B4-BE49-F238E27FC236}">
                <a16:creationId xmlns:a16="http://schemas.microsoft.com/office/drawing/2014/main" xmlns="" id="{7B633DC9-E956-4869-AF55-C00048BB82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724400"/>
            <a:ext cx="1384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Therefore</a:t>
            </a:r>
          </a:p>
        </p:txBody>
      </p:sp>
      <p:graphicFrame>
        <p:nvGraphicFramePr>
          <p:cNvPr id="34826" name="Object 10">
            <a:extLst>
              <a:ext uri="{FF2B5EF4-FFF2-40B4-BE49-F238E27FC236}">
                <a16:creationId xmlns:a16="http://schemas.microsoft.com/office/drawing/2014/main" xmlns="" id="{CD7A6965-D439-4A9B-BFEA-34D8C1EB03DF}"/>
              </a:ext>
            </a:extLst>
          </p:cNvPr>
          <p:cNvGraphicFramePr>
            <a:graphicFrameLocks noChangeAspect="1"/>
          </p:cNvGraphicFramePr>
          <p:nvPr/>
        </p:nvGraphicFramePr>
        <p:xfrm flipH="1" flipV="1">
          <a:off x="1524000" y="5181600"/>
          <a:ext cx="1420813" cy="438150"/>
        </p:xfrm>
        <a:graphic>
          <a:graphicData uri="http://schemas.openxmlformats.org/presentationml/2006/ole">
            <p:oleObj spid="_x0000_s4100" name="Equation" r:id="rId6" imgW="698400" imgH="215640" progId="Equation.3">
              <p:embed/>
            </p:oleObj>
          </a:graphicData>
        </a:graphic>
      </p:graphicFrame>
      <p:graphicFrame>
        <p:nvGraphicFramePr>
          <p:cNvPr id="34827" name="Object 11">
            <a:extLst>
              <a:ext uri="{FF2B5EF4-FFF2-40B4-BE49-F238E27FC236}">
                <a16:creationId xmlns:a16="http://schemas.microsoft.com/office/drawing/2014/main" xmlns="" id="{A59E7C48-1199-4633-8B49-8A540C2019EF}"/>
              </a:ext>
            </a:extLst>
          </p:cNvPr>
          <p:cNvGraphicFramePr>
            <a:graphicFrameLocks noChangeAspect="1"/>
          </p:cNvGraphicFramePr>
          <p:nvPr/>
        </p:nvGraphicFramePr>
        <p:xfrm flipH="1" flipV="1">
          <a:off x="5410200" y="4953000"/>
          <a:ext cx="1547813" cy="869950"/>
        </p:xfrm>
        <a:graphic>
          <a:graphicData uri="http://schemas.openxmlformats.org/presentationml/2006/ole">
            <p:oleObj spid="_x0000_s4101" name="Equation" r:id="rId7" imgW="711000" imgH="431640" progId="Equation.3">
              <p:embed/>
            </p:oleObj>
          </a:graphicData>
        </a:graphic>
      </p:graphicFrame>
      <p:sp>
        <p:nvSpPr>
          <p:cNvPr id="34828" name="Text Box 12">
            <a:extLst>
              <a:ext uri="{FF2B5EF4-FFF2-40B4-BE49-F238E27FC236}">
                <a16:creationId xmlns:a16="http://schemas.microsoft.com/office/drawing/2014/main" xmlns="" id="{FEFD6C41-E152-4039-811D-67BA1BE136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019800"/>
            <a:ext cx="623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and</a:t>
            </a:r>
          </a:p>
        </p:txBody>
      </p:sp>
      <p:graphicFrame>
        <p:nvGraphicFramePr>
          <p:cNvPr id="34829" name="Object 13">
            <a:extLst>
              <a:ext uri="{FF2B5EF4-FFF2-40B4-BE49-F238E27FC236}">
                <a16:creationId xmlns:a16="http://schemas.microsoft.com/office/drawing/2014/main" xmlns="" id="{CD112CD1-A95B-4053-B5BD-431E32FE4DB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0" y="5715000"/>
          <a:ext cx="1143000" cy="882650"/>
        </p:xfrm>
        <a:graphic>
          <a:graphicData uri="http://schemas.openxmlformats.org/presentationml/2006/ole">
            <p:oleObj spid="_x0000_s4102" name="Equation" r:id="rId8" imgW="558720" imgH="431640" progId="Equation.3">
              <p:embed/>
            </p:oleObj>
          </a:graphicData>
        </a:graphic>
      </p:graphicFrame>
      <p:sp>
        <p:nvSpPr>
          <p:cNvPr id="34831" name="Oval 15">
            <a:extLst>
              <a:ext uri="{FF2B5EF4-FFF2-40B4-BE49-F238E27FC236}">
                <a16:creationId xmlns:a16="http://schemas.microsoft.com/office/drawing/2014/main" xmlns="" id="{F41940E5-53DF-4F16-83A2-E5346B8B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5181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/>
              <a:t>e</a:t>
            </a:r>
          </a:p>
        </p:txBody>
      </p:sp>
      <p:sp>
        <p:nvSpPr>
          <p:cNvPr id="34833" name="Oval 17">
            <a:extLst>
              <a:ext uri="{FF2B5EF4-FFF2-40B4-BE49-F238E27FC236}">
                <a16:creationId xmlns:a16="http://schemas.microsoft.com/office/drawing/2014/main" xmlns="" id="{D88CD68A-FF53-46CD-9934-4ED941BD60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5029200"/>
            <a:ext cx="6096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4" name="Text Box 18">
            <a:extLst>
              <a:ext uri="{FF2B5EF4-FFF2-40B4-BE49-F238E27FC236}">
                <a16:creationId xmlns:a16="http://schemas.microsoft.com/office/drawing/2014/main" xmlns="" id="{68918575-7BCE-42F9-BE7C-1D85D3569F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8125" y="5070475"/>
            <a:ext cx="28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f</a:t>
            </a:r>
          </a:p>
        </p:txBody>
      </p:sp>
      <p:sp>
        <p:nvSpPr>
          <p:cNvPr id="34835" name="Oval 19">
            <a:extLst>
              <a:ext uri="{FF2B5EF4-FFF2-40B4-BE49-F238E27FC236}">
                <a16:creationId xmlns:a16="http://schemas.microsoft.com/office/drawing/2014/main" xmlns="" id="{6A7597E3-AA7E-4BE6-A486-363A8A6295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209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6" name="Text Box 20">
            <a:extLst>
              <a:ext uri="{FF2B5EF4-FFF2-40B4-BE49-F238E27FC236}">
                <a16:creationId xmlns:a16="http://schemas.microsoft.com/office/drawing/2014/main" xmlns="" id="{BCED3897-6BB3-485C-8AA4-EC286A71A4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9850" y="2174875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c</a:t>
            </a:r>
          </a:p>
        </p:txBody>
      </p:sp>
      <p:sp>
        <p:nvSpPr>
          <p:cNvPr id="34837" name="Oval 21">
            <a:extLst>
              <a:ext uri="{FF2B5EF4-FFF2-40B4-BE49-F238E27FC236}">
                <a16:creationId xmlns:a16="http://schemas.microsoft.com/office/drawing/2014/main" xmlns="" id="{8C522C6F-E319-49FD-AAB7-ED978DEBF3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22098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8" name="Text Box 22">
            <a:extLst>
              <a:ext uri="{FF2B5EF4-FFF2-40B4-BE49-F238E27FC236}">
                <a16:creationId xmlns:a16="http://schemas.microsoft.com/office/drawing/2014/main" xmlns="" id="{CB2BFC9D-758E-4121-AEFA-A3073D650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325" y="22510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d</a:t>
            </a:r>
          </a:p>
        </p:txBody>
      </p:sp>
      <p:graphicFrame>
        <p:nvGraphicFramePr>
          <p:cNvPr id="34840" name="Object 24">
            <a:extLst>
              <a:ext uri="{FF2B5EF4-FFF2-40B4-BE49-F238E27FC236}">
                <a16:creationId xmlns:a16="http://schemas.microsoft.com/office/drawing/2014/main" xmlns="" id="{CDB6B27B-69E3-4AEF-BA7F-F1C124074D2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76800" y="3276600"/>
          <a:ext cx="3962400" cy="452438"/>
        </p:xfrm>
        <a:graphic>
          <a:graphicData uri="http://schemas.openxmlformats.org/presentationml/2006/ole">
            <p:oleObj spid="_x0000_s4103" name="Equation" r:id="rId9" imgW="2222280" imgH="253800" progId="Equation.3">
              <p:embed/>
            </p:oleObj>
          </a:graphicData>
        </a:graphic>
      </p:graphicFrame>
      <p:sp>
        <p:nvSpPr>
          <p:cNvPr id="34841" name="Text Box 25">
            <a:extLst>
              <a:ext uri="{FF2B5EF4-FFF2-40B4-BE49-F238E27FC236}">
                <a16:creationId xmlns:a16="http://schemas.microsoft.com/office/drawing/2014/main" xmlns="" id="{BAC2B7F2-FB12-4282-B5C7-3A7638B3F9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276600"/>
            <a:ext cx="623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and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xmlns="" id="{9A2E8087-FEA5-42C1-BD0E-490D44659A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Analysis</a:t>
            </a:r>
          </a:p>
        </p:txBody>
      </p:sp>
      <p:sp>
        <p:nvSpPr>
          <p:cNvPr id="35843" name="Text Box 3">
            <a:extLst>
              <a:ext uri="{FF2B5EF4-FFF2-40B4-BE49-F238E27FC236}">
                <a16:creationId xmlns:a16="http://schemas.microsoft.com/office/drawing/2014/main" xmlns="" id="{A7F2092A-33DE-4B82-8D9F-830D08BDF7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600" y="1752600"/>
            <a:ext cx="5343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Solve simultaneous equations ( e ) and (f )</a:t>
            </a:r>
          </a:p>
        </p:txBody>
      </p:sp>
      <p:graphicFrame>
        <p:nvGraphicFramePr>
          <p:cNvPr id="35844" name="Object 4">
            <a:extLst>
              <a:ext uri="{FF2B5EF4-FFF2-40B4-BE49-F238E27FC236}">
                <a16:creationId xmlns:a16="http://schemas.microsoft.com/office/drawing/2014/main" xmlns="" id="{D988B4BB-D83A-4569-8721-FA3DC71EA466}"/>
              </a:ext>
            </a:extLst>
          </p:cNvPr>
          <p:cNvGraphicFramePr>
            <a:graphicFrameLocks noChangeAspect="1"/>
          </p:cNvGraphicFramePr>
          <p:nvPr/>
        </p:nvGraphicFramePr>
        <p:xfrm flipH="1" flipV="1">
          <a:off x="1447800" y="2438400"/>
          <a:ext cx="2046288" cy="792163"/>
        </p:xfrm>
        <a:graphic>
          <a:graphicData uri="http://schemas.openxmlformats.org/presentationml/2006/ole">
            <p:oleObj spid="_x0000_s5121" name="Equation" r:id="rId3" imgW="939600" imgH="393480" progId="Equation.3">
              <p:embed/>
            </p:oleObj>
          </a:graphicData>
        </a:graphic>
      </p:graphicFrame>
      <p:graphicFrame>
        <p:nvGraphicFramePr>
          <p:cNvPr id="35845" name="Object 5">
            <a:extLst>
              <a:ext uri="{FF2B5EF4-FFF2-40B4-BE49-F238E27FC236}">
                <a16:creationId xmlns:a16="http://schemas.microsoft.com/office/drawing/2014/main" xmlns="" id="{3B0658B1-BB58-4682-A09D-4FB3486557C7}"/>
              </a:ext>
            </a:extLst>
          </p:cNvPr>
          <p:cNvGraphicFramePr>
            <a:graphicFrameLocks noChangeAspect="1"/>
          </p:cNvGraphicFramePr>
          <p:nvPr/>
        </p:nvGraphicFramePr>
        <p:xfrm flipH="1" flipV="1">
          <a:off x="4724400" y="2362200"/>
          <a:ext cx="2046288" cy="792163"/>
        </p:xfrm>
        <a:graphic>
          <a:graphicData uri="http://schemas.openxmlformats.org/presentationml/2006/ole">
            <p:oleObj spid="_x0000_s5122" name="Equation" r:id="rId4" imgW="939600" imgH="393480" progId="Equation.3">
              <p:embed/>
            </p:oleObj>
          </a:graphicData>
        </a:graphic>
      </p:graphicFrame>
      <p:sp>
        <p:nvSpPr>
          <p:cNvPr id="35846" name="Text Box 6">
            <a:extLst>
              <a:ext uri="{FF2B5EF4-FFF2-40B4-BE49-F238E27FC236}">
                <a16:creationId xmlns:a16="http://schemas.microsoft.com/office/drawing/2014/main" xmlns="" id="{A58C335C-547E-41BD-8581-3A861B7B65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429000"/>
            <a:ext cx="5495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Inserting in equations ( c) and (d) we have  </a:t>
            </a:r>
          </a:p>
        </p:txBody>
      </p:sp>
      <p:graphicFrame>
        <p:nvGraphicFramePr>
          <p:cNvPr id="35847" name="Object 7">
            <a:extLst>
              <a:ext uri="{FF2B5EF4-FFF2-40B4-BE49-F238E27FC236}">
                <a16:creationId xmlns:a16="http://schemas.microsoft.com/office/drawing/2014/main" xmlns="" id="{3DC4555D-F39E-4D42-ADAD-DE5DA4CB7AB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00200" y="4054475"/>
          <a:ext cx="5257800" cy="941388"/>
        </p:xfrm>
        <a:graphic>
          <a:graphicData uri="http://schemas.openxmlformats.org/presentationml/2006/ole">
            <p:oleObj spid="_x0000_s5123" name="Equation" r:id="rId5" imgW="2831760" imgH="507960" progId="Equation.3">
              <p:embed/>
            </p:oleObj>
          </a:graphicData>
        </a:graphic>
      </p:graphicFrame>
      <p:graphicFrame>
        <p:nvGraphicFramePr>
          <p:cNvPr id="35848" name="Object 8">
            <a:extLst>
              <a:ext uri="{FF2B5EF4-FFF2-40B4-BE49-F238E27FC236}">
                <a16:creationId xmlns:a16="http://schemas.microsoft.com/office/drawing/2014/main" xmlns="" id="{6AD5BC63-7F91-46A6-8099-F8B0604FFED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52600" y="5181600"/>
          <a:ext cx="4997450" cy="941388"/>
        </p:xfrm>
        <a:graphic>
          <a:graphicData uri="http://schemas.openxmlformats.org/presentationml/2006/ole">
            <p:oleObj spid="_x0000_s5124" name="Equation" r:id="rId6" imgW="2692080" imgH="507960" progId="Equation.3">
              <p:embed/>
            </p:oleObj>
          </a:graphicData>
        </a:graphic>
      </p:graphicFrame>
      <p:sp>
        <p:nvSpPr>
          <p:cNvPr id="35849" name="AutoShape 9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xmlns="" id="{E1E5216F-4F2C-4712-A842-4E651FDAA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2362200"/>
            <a:ext cx="685800" cy="5334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xmlns="" id="{494C1C14-DED2-4DA2-80E9-AF9ACF92F9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Analysis</a:t>
            </a:r>
          </a:p>
        </p:txBody>
      </p:sp>
      <p:graphicFrame>
        <p:nvGraphicFramePr>
          <p:cNvPr id="36867" name="Object 3">
            <a:extLst>
              <a:ext uri="{FF2B5EF4-FFF2-40B4-BE49-F238E27FC236}">
                <a16:creationId xmlns:a16="http://schemas.microsoft.com/office/drawing/2014/main" xmlns="" id="{576E91FC-AE3F-4000-A98E-407EAC83F2A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89100" y="1600200"/>
          <a:ext cx="2643188" cy="860425"/>
        </p:xfrm>
        <a:graphic>
          <a:graphicData uri="http://schemas.openxmlformats.org/presentationml/2006/ole">
            <p:oleObj spid="_x0000_s6145" name="Equation" r:id="rId3" imgW="1562040" imgH="507960" progId="Equation.3">
              <p:embed/>
            </p:oleObj>
          </a:graphicData>
        </a:graphic>
      </p:graphicFrame>
      <p:sp>
        <p:nvSpPr>
          <p:cNvPr id="36868" name="Text Box 4">
            <a:extLst>
              <a:ext uri="{FF2B5EF4-FFF2-40B4-BE49-F238E27FC236}">
                <a16:creationId xmlns:a16="http://schemas.microsoft.com/office/drawing/2014/main" xmlns="" id="{C5FA8C65-8387-45D1-9787-1C6D27A9F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828800"/>
            <a:ext cx="623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But</a:t>
            </a:r>
          </a:p>
        </p:txBody>
      </p:sp>
      <p:sp>
        <p:nvSpPr>
          <p:cNvPr id="36869" name="Text Box 5">
            <a:extLst>
              <a:ext uri="{FF2B5EF4-FFF2-40B4-BE49-F238E27FC236}">
                <a16:creationId xmlns:a16="http://schemas.microsoft.com/office/drawing/2014/main" xmlns="" id="{B9D5B686-82B1-401A-AD1A-C1A463DE67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0" y="1717675"/>
            <a:ext cx="623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and</a:t>
            </a:r>
          </a:p>
        </p:txBody>
      </p:sp>
      <p:graphicFrame>
        <p:nvGraphicFramePr>
          <p:cNvPr id="36870" name="Object 6">
            <a:extLst>
              <a:ext uri="{FF2B5EF4-FFF2-40B4-BE49-F238E27FC236}">
                <a16:creationId xmlns:a16="http://schemas.microsoft.com/office/drawing/2014/main" xmlns="" id="{0FFB5755-6A6C-4C83-BE1B-BBF4B623E9F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02250" y="1524000"/>
          <a:ext cx="2579688" cy="860425"/>
        </p:xfrm>
        <a:graphic>
          <a:graphicData uri="http://schemas.openxmlformats.org/presentationml/2006/ole">
            <p:oleObj spid="_x0000_s6146" name="Equation" r:id="rId4" imgW="1523880" imgH="507960" progId="Equation.3">
              <p:embed/>
            </p:oleObj>
          </a:graphicData>
        </a:graphic>
      </p:graphicFrame>
      <p:sp>
        <p:nvSpPr>
          <p:cNvPr id="36871" name="Text Box 7">
            <a:extLst>
              <a:ext uri="{FF2B5EF4-FFF2-40B4-BE49-F238E27FC236}">
                <a16:creationId xmlns:a16="http://schemas.microsoft.com/office/drawing/2014/main" xmlns="" id="{6AE8B2D9-9526-49E3-A6F1-4CB6A8E7A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667000"/>
            <a:ext cx="2044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Then, we have </a:t>
            </a:r>
          </a:p>
        </p:txBody>
      </p:sp>
      <p:graphicFrame>
        <p:nvGraphicFramePr>
          <p:cNvPr id="36872" name="Object 8">
            <a:extLst>
              <a:ext uri="{FF2B5EF4-FFF2-40B4-BE49-F238E27FC236}">
                <a16:creationId xmlns:a16="http://schemas.microsoft.com/office/drawing/2014/main" xmlns="" id="{51AC0683-BBB7-4477-90B2-BB8BBA43F22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7800" y="3276600"/>
          <a:ext cx="4083050" cy="420688"/>
        </p:xfrm>
        <a:graphic>
          <a:graphicData uri="http://schemas.openxmlformats.org/presentationml/2006/ole">
            <p:oleObj spid="_x0000_s6147" name="Equation" r:id="rId5" imgW="2222280" imgH="228600" progId="Equation.3">
              <p:embed/>
            </p:oleObj>
          </a:graphicData>
        </a:graphic>
      </p:graphicFrame>
      <p:graphicFrame>
        <p:nvGraphicFramePr>
          <p:cNvPr id="36873" name="Object 9">
            <a:extLst>
              <a:ext uri="{FF2B5EF4-FFF2-40B4-BE49-F238E27FC236}">
                <a16:creationId xmlns:a16="http://schemas.microsoft.com/office/drawing/2014/main" xmlns="" id="{EA5CFBD0-7119-4BA5-9811-93E56175AD8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7800" y="3886200"/>
          <a:ext cx="3803650" cy="793750"/>
        </p:xfrm>
        <a:graphic>
          <a:graphicData uri="http://schemas.openxmlformats.org/presentationml/2006/ole">
            <p:oleObj spid="_x0000_s6148" name="Equation" r:id="rId6" imgW="2070000" imgH="431640" progId="Equation.3">
              <p:embed/>
            </p:oleObj>
          </a:graphicData>
        </a:graphic>
      </p:graphicFrame>
      <p:graphicFrame>
        <p:nvGraphicFramePr>
          <p:cNvPr id="36874" name="Object 10">
            <a:extLst>
              <a:ext uri="{FF2B5EF4-FFF2-40B4-BE49-F238E27FC236}">
                <a16:creationId xmlns:a16="http://schemas.microsoft.com/office/drawing/2014/main" xmlns="" id="{04E1F254-BB5F-4C9C-95ED-5146FD827BE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00200" y="4572000"/>
          <a:ext cx="5249863" cy="1589088"/>
        </p:xfrm>
        <a:graphic>
          <a:graphicData uri="http://schemas.openxmlformats.org/presentationml/2006/ole">
            <p:oleObj spid="_x0000_s6149" name="Equation" r:id="rId7" imgW="2857320" imgH="863280" progId="Equation.3">
              <p:embed/>
            </p:oleObj>
          </a:graphicData>
        </a:graphic>
      </p:graphicFrame>
      <p:sp>
        <p:nvSpPr>
          <p:cNvPr id="36875" name="Text Box 11">
            <a:extLst>
              <a:ext uri="{FF2B5EF4-FFF2-40B4-BE49-F238E27FC236}">
                <a16:creationId xmlns:a16="http://schemas.microsoft.com/office/drawing/2014/main" xmlns="" id="{86B93E59-BC6A-4332-8A53-72863B274C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181600"/>
            <a:ext cx="623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and</a:t>
            </a:r>
          </a:p>
        </p:txBody>
      </p:sp>
      <p:sp>
        <p:nvSpPr>
          <p:cNvPr id="36876" name="Text Box 12">
            <a:extLst>
              <a:ext uri="{FF2B5EF4-FFF2-40B4-BE49-F238E27FC236}">
                <a16:creationId xmlns:a16="http://schemas.microsoft.com/office/drawing/2014/main" xmlns="" id="{50344898-AB1D-40B3-8D60-3F0304FC5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31654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*</a:t>
            </a:r>
          </a:p>
        </p:txBody>
      </p:sp>
      <p:sp>
        <p:nvSpPr>
          <p:cNvPr id="36877" name="Text Box 13">
            <a:extLst>
              <a:ext uri="{FF2B5EF4-FFF2-40B4-BE49-F238E27FC236}">
                <a16:creationId xmlns:a16="http://schemas.microsoft.com/office/drawing/2014/main" xmlns="" id="{888C28DB-A3E0-4037-9898-D86269D35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9624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**</a:t>
            </a:r>
          </a:p>
        </p:txBody>
      </p:sp>
      <p:sp>
        <p:nvSpPr>
          <p:cNvPr id="36878" name="AutoShape 14">
            <a:hlinkClick r:id="rId8" action="ppaction://hlinksldjump" highlightClick="1"/>
            <a:extLst>
              <a:ext uri="{FF2B5EF4-FFF2-40B4-BE49-F238E27FC236}">
                <a16:creationId xmlns:a16="http://schemas.microsoft.com/office/drawing/2014/main" xmlns="" id="{7A0CCE20-E83E-437B-A428-8A5D547DDBEF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8001000" y="3276600"/>
            <a:ext cx="762000" cy="685800"/>
          </a:xfrm>
          <a:prstGeom prst="actionButtonRetur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26">
            <a:extLst>
              <a:ext uri="{FF2B5EF4-FFF2-40B4-BE49-F238E27FC236}">
                <a16:creationId xmlns:a16="http://schemas.microsoft.com/office/drawing/2014/main" xmlns="" id="{277DBCAC-0450-4F94-B8EB-FC944BA39B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Analysis</a:t>
            </a:r>
          </a:p>
        </p:txBody>
      </p:sp>
      <p:sp>
        <p:nvSpPr>
          <p:cNvPr id="37891" name="Text Box 1027">
            <a:extLst>
              <a:ext uri="{FF2B5EF4-FFF2-40B4-BE49-F238E27FC236}">
                <a16:creationId xmlns:a16="http://schemas.microsoft.com/office/drawing/2014/main" xmlns="" id="{FCF8FFE6-2FB0-4C98-A3E2-FE781947BA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7526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graphicFrame>
        <p:nvGraphicFramePr>
          <p:cNvPr id="37892" name="Object 1028">
            <a:extLst>
              <a:ext uri="{FF2B5EF4-FFF2-40B4-BE49-F238E27FC236}">
                <a16:creationId xmlns:a16="http://schemas.microsoft.com/office/drawing/2014/main" xmlns="" id="{3B6CA73C-E950-4081-BA88-8BC40A5DD49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00400" y="1828800"/>
          <a:ext cx="4479925" cy="889000"/>
        </p:xfrm>
        <a:graphic>
          <a:graphicData uri="http://schemas.openxmlformats.org/presentationml/2006/ole">
            <p:oleObj spid="_x0000_s7169" name="Equation" r:id="rId3" imgW="2438280" imgH="482400" progId="Equation.3">
              <p:embed/>
            </p:oleObj>
          </a:graphicData>
        </a:graphic>
      </p:graphicFrame>
      <p:graphicFrame>
        <p:nvGraphicFramePr>
          <p:cNvPr id="37893" name="Object 1029">
            <a:extLst>
              <a:ext uri="{FF2B5EF4-FFF2-40B4-BE49-F238E27FC236}">
                <a16:creationId xmlns:a16="http://schemas.microsoft.com/office/drawing/2014/main" xmlns="" id="{386FF614-786D-4477-920E-1752E072ABF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10000" y="2895600"/>
          <a:ext cx="3452813" cy="889000"/>
        </p:xfrm>
        <a:graphic>
          <a:graphicData uri="http://schemas.openxmlformats.org/presentationml/2006/ole">
            <p:oleObj spid="_x0000_s7170" name="Equation" r:id="rId4" imgW="1879560" imgH="482400" progId="Equation.3">
              <p:embed/>
            </p:oleObj>
          </a:graphicData>
        </a:graphic>
      </p:graphicFrame>
      <p:sp>
        <p:nvSpPr>
          <p:cNvPr id="37894" name="Text Box 1030">
            <a:extLst>
              <a:ext uri="{FF2B5EF4-FFF2-40B4-BE49-F238E27FC236}">
                <a16:creationId xmlns:a16="http://schemas.microsoft.com/office/drawing/2014/main" xmlns="" id="{0D3DCA61-3935-42AE-B9C4-2BB5B94232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971800"/>
            <a:ext cx="259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/>
              <a:t>Or further reduce</a:t>
            </a:r>
          </a:p>
        </p:txBody>
      </p:sp>
      <p:sp>
        <p:nvSpPr>
          <p:cNvPr id="37895" name="Text Box 1031">
            <a:extLst>
              <a:ext uri="{FF2B5EF4-FFF2-40B4-BE49-F238E27FC236}">
                <a16:creationId xmlns:a16="http://schemas.microsoft.com/office/drawing/2014/main" xmlns="" id="{CB50853E-F52D-4593-87A0-06A93037F5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057400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or</a:t>
            </a:r>
          </a:p>
        </p:txBody>
      </p:sp>
      <p:sp>
        <p:nvSpPr>
          <p:cNvPr id="37896" name="Text Box 1032">
            <a:extLst>
              <a:ext uri="{FF2B5EF4-FFF2-40B4-BE49-F238E27FC236}">
                <a16:creationId xmlns:a16="http://schemas.microsoft.com/office/drawing/2014/main" xmlns="" id="{5AE77A82-B96A-479A-8451-7A6149AD05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038600"/>
            <a:ext cx="731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/>
              <a:t>For lossless transmission line , </a:t>
            </a:r>
            <a:r>
              <a:rPr lang="en-US" altLang="en-US">
                <a:latin typeface="Symbol" panose="05050102010706020507" pitchFamily="18" charset="2"/>
              </a:rPr>
              <a:t>g</a:t>
            </a:r>
            <a:r>
              <a:rPr lang="en-US" altLang="en-US"/>
              <a:t>= j</a:t>
            </a:r>
            <a:r>
              <a:rPr lang="en-US" altLang="en-US">
                <a:latin typeface="Symbol" panose="05050102010706020507" pitchFamily="18" charset="2"/>
              </a:rPr>
              <a:t>b  </a:t>
            </a:r>
            <a:r>
              <a:rPr lang="en-US" altLang="en-US"/>
              <a:t>since</a:t>
            </a:r>
            <a:r>
              <a:rPr lang="en-US" altLang="en-US">
                <a:latin typeface="Symbol" panose="05050102010706020507" pitchFamily="18" charset="2"/>
              </a:rPr>
              <a:t>  a=0</a:t>
            </a:r>
          </a:p>
        </p:txBody>
      </p:sp>
      <p:graphicFrame>
        <p:nvGraphicFramePr>
          <p:cNvPr id="37897" name="Object 1033">
            <a:extLst>
              <a:ext uri="{FF2B5EF4-FFF2-40B4-BE49-F238E27FC236}">
                <a16:creationId xmlns:a16="http://schemas.microsoft.com/office/drawing/2014/main" xmlns="" id="{39244902-689B-4AF1-9B52-8DB144B9A03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53000" y="5181600"/>
          <a:ext cx="3498850" cy="889000"/>
        </p:xfrm>
        <a:graphic>
          <a:graphicData uri="http://schemas.openxmlformats.org/presentationml/2006/ole">
            <p:oleObj spid="_x0000_s7171" name="Equation" r:id="rId5" imgW="1904760" imgH="482400" progId="Equation.3">
              <p:embed/>
            </p:oleObj>
          </a:graphicData>
        </a:graphic>
      </p:graphicFrame>
      <p:graphicFrame>
        <p:nvGraphicFramePr>
          <p:cNvPr id="37898" name="Object 1034">
            <a:extLst>
              <a:ext uri="{FF2B5EF4-FFF2-40B4-BE49-F238E27FC236}">
                <a16:creationId xmlns:a16="http://schemas.microsoft.com/office/drawing/2014/main" xmlns="" id="{4798B360-6339-4364-92D9-89010DE79EE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5105400"/>
          <a:ext cx="2362200" cy="354013"/>
        </p:xfrm>
        <a:graphic>
          <a:graphicData uri="http://schemas.openxmlformats.org/presentationml/2006/ole">
            <p:oleObj spid="_x0000_s7172" name="Equation" r:id="rId6" imgW="1358640" imgH="203040" progId="Equation.3">
              <p:embed/>
            </p:oleObj>
          </a:graphicData>
        </a:graphic>
      </p:graphicFrame>
      <p:graphicFrame>
        <p:nvGraphicFramePr>
          <p:cNvPr id="37899" name="Object 1035">
            <a:extLst>
              <a:ext uri="{FF2B5EF4-FFF2-40B4-BE49-F238E27FC236}">
                <a16:creationId xmlns:a16="http://schemas.microsoft.com/office/drawing/2014/main" xmlns="" id="{3FC0E731-3CB5-48FD-8E10-3DCABDE35D6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74750" y="5638800"/>
          <a:ext cx="2605088" cy="354013"/>
        </p:xfrm>
        <a:graphic>
          <a:graphicData uri="http://schemas.openxmlformats.org/presentationml/2006/ole">
            <p:oleObj spid="_x0000_s7173" name="Equation" r:id="rId7" imgW="149832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xmlns="" id="{E3FF1B77-83A7-484E-90DF-BC06C7EA16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Analysis</a:t>
            </a:r>
          </a:p>
        </p:txBody>
      </p:sp>
      <p:sp>
        <p:nvSpPr>
          <p:cNvPr id="38915" name="Text Box 3">
            <a:extLst>
              <a:ext uri="{FF2B5EF4-FFF2-40B4-BE49-F238E27FC236}">
                <a16:creationId xmlns:a16="http://schemas.microsoft.com/office/drawing/2014/main" xmlns="" id="{5FD35F63-5204-48C2-96DA-46B105A18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13" y="1676400"/>
            <a:ext cx="393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u="sng"/>
              <a:t>Standing Wave Ratio (SWR)</a:t>
            </a:r>
          </a:p>
        </p:txBody>
      </p:sp>
      <p:sp>
        <p:nvSpPr>
          <p:cNvPr id="38916" name="Line 4">
            <a:extLst>
              <a:ext uri="{FF2B5EF4-FFF2-40B4-BE49-F238E27FC236}">
                <a16:creationId xmlns:a16="http://schemas.microsoft.com/office/drawing/2014/main" xmlns="" id="{EC7D7B2F-4542-4404-A098-73B8139405E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28956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Line 5">
            <a:extLst>
              <a:ext uri="{FF2B5EF4-FFF2-40B4-BE49-F238E27FC236}">
                <a16:creationId xmlns:a16="http://schemas.microsoft.com/office/drawing/2014/main" xmlns="" id="{B93E9ED5-D0B3-4B08-853B-0118628373D7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2286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8919" name="AutoShape 7">
            <a:extLst>
              <a:ext uri="{FF2B5EF4-FFF2-40B4-BE49-F238E27FC236}">
                <a16:creationId xmlns:a16="http://schemas.microsoft.com/office/drawing/2014/main" xmlns="" id="{01692BA2-1BDB-4A79-8E3A-2A864BF3795B}"/>
              </a:ext>
            </a:extLst>
          </p:cNvPr>
          <p:cNvCxnSpPr>
            <a:cxnSpLocks noChangeShapeType="1"/>
            <a:stCxn id="38916" idx="0"/>
            <a:endCxn id="38916" idx="1"/>
          </p:cNvCxnSpPr>
          <p:nvPr/>
        </p:nvCxnSpPr>
        <p:spPr bwMode="auto">
          <a:xfrm rot="5400000" flipV="1">
            <a:off x="4266406" y="534194"/>
            <a:ext cx="1588" cy="4724400"/>
          </a:xfrm>
          <a:prstGeom prst="curvedConnector5">
            <a:avLst>
              <a:gd name="adj1" fmla="val -31900005"/>
              <a:gd name="adj2" fmla="val 52250"/>
              <a:gd name="adj3" fmla="val 3569999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21" name="AutoShape 9">
            <a:extLst>
              <a:ext uri="{FF2B5EF4-FFF2-40B4-BE49-F238E27FC236}">
                <a16:creationId xmlns:a16="http://schemas.microsoft.com/office/drawing/2014/main" xmlns="" id="{73FE24BA-72E9-4D39-98BC-46E7A161FAA9}"/>
              </a:ext>
            </a:extLst>
          </p:cNvPr>
          <p:cNvCxnSpPr>
            <a:cxnSpLocks noChangeShapeType="1"/>
            <a:stCxn id="38916" idx="0"/>
            <a:endCxn id="38916" idx="1"/>
          </p:cNvCxnSpPr>
          <p:nvPr/>
        </p:nvCxnSpPr>
        <p:spPr bwMode="auto">
          <a:xfrm rot="5400000" flipV="1">
            <a:off x="4266406" y="534194"/>
            <a:ext cx="1588" cy="4724400"/>
          </a:xfrm>
          <a:prstGeom prst="curvedConnector5">
            <a:avLst>
              <a:gd name="adj1" fmla="val 31799995"/>
              <a:gd name="adj2" fmla="val 51810"/>
              <a:gd name="adj3" fmla="val -3320000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23" name="Arc 11">
            <a:extLst>
              <a:ext uri="{FF2B5EF4-FFF2-40B4-BE49-F238E27FC236}">
                <a16:creationId xmlns:a16="http://schemas.microsoft.com/office/drawing/2014/main" xmlns="" id="{B9396AB7-DABF-45A4-93C0-801C61821253}"/>
              </a:ext>
            </a:extLst>
          </p:cNvPr>
          <p:cNvSpPr>
            <a:spLocks/>
          </p:cNvSpPr>
          <p:nvPr/>
        </p:nvSpPr>
        <p:spPr bwMode="auto">
          <a:xfrm>
            <a:off x="1295400" y="2514600"/>
            <a:ext cx="6096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4" name="Arc 12">
            <a:extLst>
              <a:ext uri="{FF2B5EF4-FFF2-40B4-BE49-F238E27FC236}">
                <a16:creationId xmlns:a16="http://schemas.microsoft.com/office/drawing/2014/main" xmlns="" id="{02F07483-CE7E-4B37-A545-49AF3F93B61C}"/>
              </a:ext>
            </a:extLst>
          </p:cNvPr>
          <p:cNvSpPr>
            <a:spLocks/>
          </p:cNvSpPr>
          <p:nvPr/>
        </p:nvSpPr>
        <p:spPr bwMode="auto">
          <a:xfrm flipV="1">
            <a:off x="1295400" y="2895600"/>
            <a:ext cx="6096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5" name="Line 13">
            <a:extLst>
              <a:ext uri="{FF2B5EF4-FFF2-40B4-BE49-F238E27FC236}">
                <a16:creationId xmlns:a16="http://schemas.microsoft.com/office/drawing/2014/main" xmlns="" id="{178D5724-B0AB-4445-9EDC-CA3C820A63A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2895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6" name="Text Box 14">
            <a:extLst>
              <a:ext uri="{FF2B5EF4-FFF2-40B4-BE49-F238E27FC236}">
                <a16:creationId xmlns:a16="http://schemas.microsoft.com/office/drawing/2014/main" xmlns="" id="{3E6CA5E0-987E-4155-A063-636A93AD2B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133600"/>
            <a:ext cx="776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node</a:t>
            </a:r>
          </a:p>
        </p:txBody>
      </p:sp>
      <p:sp>
        <p:nvSpPr>
          <p:cNvPr id="38927" name="Text Box 15">
            <a:extLst>
              <a:ext uri="{FF2B5EF4-FFF2-40B4-BE49-F238E27FC236}">
                <a16:creationId xmlns:a16="http://schemas.microsoft.com/office/drawing/2014/main" xmlns="" id="{ACF7507A-110C-4A1E-A20E-9F79E1D33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1447800"/>
            <a:ext cx="1231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antinode</a:t>
            </a:r>
          </a:p>
        </p:txBody>
      </p:sp>
      <p:sp>
        <p:nvSpPr>
          <p:cNvPr id="38928" name="Line 16">
            <a:extLst>
              <a:ext uri="{FF2B5EF4-FFF2-40B4-BE49-F238E27FC236}">
                <a16:creationId xmlns:a16="http://schemas.microsoft.com/office/drawing/2014/main" xmlns="" id="{313F64B5-C661-429A-84EA-F999019D189E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2514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9" name="Line 17">
            <a:extLst>
              <a:ext uri="{FF2B5EF4-FFF2-40B4-BE49-F238E27FC236}">
                <a16:creationId xmlns:a16="http://schemas.microsoft.com/office/drawing/2014/main" xmlns="" id="{693DF108-59D1-4F20-A09D-AE43AEC14F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86400" y="19050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0" name="Line 18">
            <a:extLst>
              <a:ext uri="{FF2B5EF4-FFF2-40B4-BE49-F238E27FC236}">
                <a16:creationId xmlns:a16="http://schemas.microsoft.com/office/drawing/2014/main" xmlns="" id="{72DE4861-BCA3-4B4A-9E36-DA801012451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35814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1" name="Text Box 19">
            <a:extLst>
              <a:ext uri="{FF2B5EF4-FFF2-40B4-BE49-F238E27FC236}">
                <a16:creationId xmlns:a16="http://schemas.microsoft.com/office/drawing/2014/main" xmlns="" id="{5A8A269B-1076-4B8A-A097-ACE0D57AF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3075" y="3429000"/>
            <a:ext cx="7826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Ae</a:t>
            </a:r>
            <a:r>
              <a:rPr lang="en-US" altLang="en-US" baseline="30000"/>
              <a:t>-</a:t>
            </a:r>
            <a:r>
              <a:rPr lang="en-US" altLang="en-US" baseline="30000">
                <a:latin typeface="Symbol" panose="05050102010706020507" pitchFamily="18" charset="2"/>
              </a:rPr>
              <a:t>g</a:t>
            </a:r>
            <a:r>
              <a:rPr lang="en-US" altLang="en-US" baseline="30000"/>
              <a:t>z</a:t>
            </a:r>
          </a:p>
        </p:txBody>
      </p:sp>
      <p:sp>
        <p:nvSpPr>
          <p:cNvPr id="38932" name="Line 20">
            <a:extLst>
              <a:ext uri="{FF2B5EF4-FFF2-40B4-BE49-F238E27FC236}">
                <a16:creationId xmlns:a16="http://schemas.microsoft.com/office/drawing/2014/main" xmlns="" id="{F5EDAF3B-D8A7-410C-9A07-F4CB0FC7885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6800" y="35814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3" name="Text Box 21">
            <a:extLst>
              <a:ext uri="{FF2B5EF4-FFF2-40B4-BE49-F238E27FC236}">
                <a16:creationId xmlns:a16="http://schemas.microsoft.com/office/drawing/2014/main" xmlns="" id="{538D8680-DE8E-4913-8E37-6287B69D89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9550" y="3546475"/>
            <a:ext cx="696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Be</a:t>
            </a:r>
            <a:r>
              <a:rPr lang="en-US" altLang="en-US" baseline="30000">
                <a:latin typeface="Symbol" panose="05050102010706020507" pitchFamily="18" charset="2"/>
              </a:rPr>
              <a:t>g</a:t>
            </a:r>
            <a:r>
              <a:rPr lang="en-US" altLang="en-US" baseline="30000"/>
              <a:t>z</a:t>
            </a:r>
          </a:p>
        </p:txBody>
      </p:sp>
      <p:graphicFrame>
        <p:nvGraphicFramePr>
          <p:cNvPr id="38934" name="Object 22">
            <a:extLst>
              <a:ext uri="{FF2B5EF4-FFF2-40B4-BE49-F238E27FC236}">
                <a16:creationId xmlns:a16="http://schemas.microsoft.com/office/drawing/2014/main" xmlns="" id="{32842190-5996-46FE-B753-F14315BCFC6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86600" y="2514600"/>
          <a:ext cx="1295400" cy="854075"/>
        </p:xfrm>
        <a:graphic>
          <a:graphicData uri="http://schemas.openxmlformats.org/presentationml/2006/ole">
            <p:oleObj spid="_x0000_s8193" name="Equation" r:id="rId3" imgW="672840" imgH="444240" progId="Equation.3">
              <p:embed/>
            </p:oleObj>
          </a:graphicData>
        </a:graphic>
      </p:graphicFrame>
      <p:graphicFrame>
        <p:nvGraphicFramePr>
          <p:cNvPr id="38935" name="Object 23">
            <a:extLst>
              <a:ext uri="{FF2B5EF4-FFF2-40B4-BE49-F238E27FC236}">
                <a16:creationId xmlns:a16="http://schemas.microsoft.com/office/drawing/2014/main" xmlns="" id="{69D990E7-568E-41DF-9E0F-2467F70B5A9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1000" y="4495800"/>
          <a:ext cx="4648200" cy="552450"/>
        </p:xfrm>
        <a:graphic>
          <a:graphicData uri="http://schemas.openxmlformats.org/presentationml/2006/ole">
            <p:oleObj spid="_x0000_s8194" name="Equation" r:id="rId4" imgW="2133360" imgH="253800" progId="Equation.3">
              <p:embed/>
            </p:oleObj>
          </a:graphicData>
        </a:graphic>
      </p:graphicFrame>
      <p:graphicFrame>
        <p:nvGraphicFramePr>
          <p:cNvPr id="38936" name="Object 24">
            <a:extLst>
              <a:ext uri="{FF2B5EF4-FFF2-40B4-BE49-F238E27FC236}">
                <a16:creationId xmlns:a16="http://schemas.microsoft.com/office/drawing/2014/main" xmlns="" id="{5DDB364E-E915-4DA5-AEB2-6FAF14CFFD0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1000" y="5410200"/>
          <a:ext cx="4759325" cy="1022350"/>
        </p:xfrm>
        <a:graphic>
          <a:graphicData uri="http://schemas.openxmlformats.org/presentationml/2006/ole">
            <p:oleObj spid="_x0000_s8195" name="Equation" r:id="rId5" imgW="2184120" imgH="469800" progId="Equation.3">
              <p:embed/>
            </p:oleObj>
          </a:graphicData>
        </a:graphic>
      </p:graphicFrame>
      <p:sp>
        <p:nvSpPr>
          <p:cNvPr id="38937" name="Text Box 25">
            <a:extLst>
              <a:ext uri="{FF2B5EF4-FFF2-40B4-BE49-F238E27FC236}">
                <a16:creationId xmlns:a16="http://schemas.microsoft.com/office/drawing/2014/main" xmlns="" id="{53A3EFA5-46FE-433C-A38A-4DFB28D7DE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6663" y="1905000"/>
            <a:ext cx="2827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Reflection coefficient</a:t>
            </a:r>
          </a:p>
        </p:txBody>
      </p:sp>
      <p:sp>
        <p:nvSpPr>
          <p:cNvPr id="38938" name="Rectangle 26">
            <a:extLst>
              <a:ext uri="{FF2B5EF4-FFF2-40B4-BE49-F238E27FC236}">
                <a16:creationId xmlns:a16="http://schemas.microsoft.com/office/drawing/2014/main" xmlns="" id="{C444AAE8-56B1-44A0-ADBF-5B471F418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438400"/>
            <a:ext cx="1905000" cy="12954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9" name="Text Box 27">
            <a:extLst>
              <a:ext uri="{FF2B5EF4-FFF2-40B4-BE49-F238E27FC236}">
                <a16:creationId xmlns:a16="http://schemas.microsoft.com/office/drawing/2014/main" xmlns="" id="{FEC8D663-BA3A-4EBB-A6E1-E156436F6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925" y="3962400"/>
            <a:ext cx="6496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Voltage and current in term of reflection coefficient</a:t>
            </a:r>
          </a:p>
        </p:txBody>
      </p:sp>
      <p:graphicFrame>
        <p:nvGraphicFramePr>
          <p:cNvPr id="38940" name="Object 28">
            <a:extLst>
              <a:ext uri="{FF2B5EF4-FFF2-40B4-BE49-F238E27FC236}">
                <a16:creationId xmlns:a16="http://schemas.microsoft.com/office/drawing/2014/main" xmlns="" id="{05E0B3A4-F94C-48A2-A502-EBDB0B47E91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67400" y="4495800"/>
          <a:ext cx="2819400" cy="957263"/>
        </p:xfrm>
        <a:graphic>
          <a:graphicData uri="http://schemas.openxmlformats.org/presentationml/2006/ole">
            <p:oleObj spid="_x0000_s8196" name="Equation" r:id="rId6" imgW="1346040" imgH="457200" progId="Equation.3">
              <p:embed/>
            </p:oleObj>
          </a:graphicData>
        </a:graphic>
      </p:graphicFrame>
      <p:graphicFrame>
        <p:nvGraphicFramePr>
          <p:cNvPr id="38941" name="Object 29">
            <a:extLst>
              <a:ext uri="{FF2B5EF4-FFF2-40B4-BE49-F238E27FC236}">
                <a16:creationId xmlns:a16="http://schemas.microsoft.com/office/drawing/2014/main" xmlns="" id="{73291F6B-4317-43B5-A92A-A29EE248808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29400" y="5486400"/>
          <a:ext cx="1808163" cy="957263"/>
        </p:xfrm>
        <a:graphic>
          <a:graphicData uri="http://schemas.openxmlformats.org/presentationml/2006/ole">
            <p:oleObj spid="_x0000_s8197" name="Equation" r:id="rId7" imgW="863280" imgH="457200" progId="Equation.3">
              <p:embed/>
            </p:oleObj>
          </a:graphicData>
        </a:graphic>
      </p:graphicFrame>
      <p:sp>
        <p:nvSpPr>
          <p:cNvPr id="38942" name="Text Box 30">
            <a:extLst>
              <a:ext uri="{FF2B5EF4-FFF2-40B4-BE49-F238E27FC236}">
                <a16:creationId xmlns:a16="http://schemas.microsoft.com/office/drawing/2014/main" xmlns="" id="{32858FBD-9DD5-49BC-A526-34D9FD382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5638800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or</a:t>
            </a:r>
          </a:p>
        </p:txBody>
      </p:sp>
      <p:sp>
        <p:nvSpPr>
          <p:cNvPr id="38943" name="Rectangle 31">
            <a:extLst>
              <a:ext uri="{FF2B5EF4-FFF2-40B4-BE49-F238E27FC236}">
                <a16:creationId xmlns:a16="http://schemas.microsoft.com/office/drawing/2014/main" xmlns="" id="{CCF01861-6949-4AD5-A352-2AC7924BC1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495800"/>
            <a:ext cx="3276600" cy="20574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44" name="Rectangle 32">
            <a:extLst>
              <a:ext uri="{FF2B5EF4-FFF2-40B4-BE49-F238E27FC236}">
                <a16:creationId xmlns:a16="http://schemas.microsoft.com/office/drawing/2014/main" xmlns="" id="{2E5CEAD9-4368-49C6-97CE-04814A0338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419600"/>
            <a:ext cx="5181600" cy="22098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26">
            <a:extLst>
              <a:ext uri="{FF2B5EF4-FFF2-40B4-BE49-F238E27FC236}">
                <a16:creationId xmlns:a16="http://schemas.microsoft.com/office/drawing/2014/main" xmlns="" id="{8FD49B68-0F3A-413D-A5F0-04788A191E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Analysis</a:t>
            </a:r>
          </a:p>
        </p:txBody>
      </p:sp>
      <p:sp>
        <p:nvSpPr>
          <p:cNvPr id="40963" name="Text Box 1027">
            <a:extLst>
              <a:ext uri="{FF2B5EF4-FFF2-40B4-BE49-F238E27FC236}">
                <a16:creationId xmlns:a16="http://schemas.microsoft.com/office/drawing/2014/main" xmlns="" id="{E4200825-F499-46CA-9D15-52DC3F89F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0" y="1600200"/>
            <a:ext cx="3865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For loss-less transmission line</a:t>
            </a:r>
          </a:p>
        </p:txBody>
      </p:sp>
      <p:sp>
        <p:nvSpPr>
          <p:cNvPr id="40964" name="Text Box 1028">
            <a:extLst>
              <a:ext uri="{FF2B5EF4-FFF2-40B4-BE49-F238E27FC236}">
                <a16:creationId xmlns:a16="http://schemas.microsoft.com/office/drawing/2014/main" xmlns="" id="{6DCB2F25-4456-4C24-AA57-220AC3550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1600200"/>
            <a:ext cx="884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latin typeface="Symbol" panose="05050102010706020507" pitchFamily="18" charset="2"/>
              </a:rPr>
              <a:t>g</a:t>
            </a:r>
            <a:r>
              <a:rPr lang="en-US" altLang="en-US"/>
              <a:t> = j</a:t>
            </a:r>
            <a:r>
              <a:rPr lang="en-US" altLang="en-US"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40965" name="Text Box 1029">
            <a:extLst>
              <a:ext uri="{FF2B5EF4-FFF2-40B4-BE49-F238E27FC236}">
                <a16:creationId xmlns:a16="http://schemas.microsoft.com/office/drawing/2014/main" xmlns="" id="{850E7351-2546-475C-BB49-31400EA8B7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981200"/>
            <a:ext cx="7716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By substituting in * and ** ,voltage and current amplitude are</a:t>
            </a:r>
          </a:p>
        </p:txBody>
      </p:sp>
      <p:graphicFrame>
        <p:nvGraphicFramePr>
          <p:cNvPr id="40966" name="Object 1030">
            <a:extLst>
              <a:ext uri="{FF2B5EF4-FFF2-40B4-BE49-F238E27FC236}">
                <a16:creationId xmlns:a16="http://schemas.microsoft.com/office/drawing/2014/main" xmlns="" id="{58BE77A7-403D-4107-ADD4-E7B282488B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76400" y="2667000"/>
          <a:ext cx="4730750" cy="661988"/>
        </p:xfrm>
        <a:graphic>
          <a:graphicData uri="http://schemas.openxmlformats.org/presentationml/2006/ole">
            <p:oleObj spid="_x0000_s9217" name="Equation" r:id="rId3" imgW="2450880" imgH="342720" progId="Equation.3">
              <p:embed/>
            </p:oleObj>
          </a:graphicData>
        </a:graphic>
      </p:graphicFrame>
      <p:graphicFrame>
        <p:nvGraphicFramePr>
          <p:cNvPr id="40967" name="Object 1031">
            <a:extLst>
              <a:ext uri="{FF2B5EF4-FFF2-40B4-BE49-F238E27FC236}">
                <a16:creationId xmlns:a16="http://schemas.microsoft.com/office/drawing/2014/main" xmlns="" id="{CC392D3E-F7C7-4DC1-AFB5-F48DB22FB77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00200" y="3352800"/>
          <a:ext cx="4876800" cy="858838"/>
        </p:xfrm>
        <a:graphic>
          <a:graphicData uri="http://schemas.openxmlformats.org/presentationml/2006/ole">
            <p:oleObj spid="_x0000_s9218" name="Equation" r:id="rId4" imgW="2527200" imgH="444240" progId="Equation.3">
              <p:embed/>
            </p:oleObj>
          </a:graphicData>
        </a:graphic>
      </p:graphicFrame>
      <p:sp>
        <p:nvSpPr>
          <p:cNvPr id="40968" name="Text Box 1032">
            <a:extLst>
              <a:ext uri="{FF2B5EF4-FFF2-40B4-BE49-F238E27FC236}">
                <a16:creationId xmlns:a16="http://schemas.microsoft.com/office/drawing/2014/main" xmlns="" id="{26B24323-4876-462A-A11F-B5530F44A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114800"/>
            <a:ext cx="5795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Voltage at maximum and minimum points are</a:t>
            </a:r>
          </a:p>
        </p:txBody>
      </p:sp>
      <p:graphicFrame>
        <p:nvGraphicFramePr>
          <p:cNvPr id="40969" name="Object 1033">
            <a:extLst>
              <a:ext uri="{FF2B5EF4-FFF2-40B4-BE49-F238E27FC236}">
                <a16:creationId xmlns:a16="http://schemas.microsoft.com/office/drawing/2014/main" xmlns="" id="{C9BD80DE-E718-48ED-B918-AA4F89BFFE6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66800" y="4648200"/>
          <a:ext cx="2514600" cy="592138"/>
        </p:xfrm>
        <a:graphic>
          <a:graphicData uri="http://schemas.openxmlformats.org/presentationml/2006/ole">
            <p:oleObj spid="_x0000_s9219" name="Equation" r:id="rId5" imgW="1079280" imgH="253800" progId="Equation.3">
              <p:embed/>
            </p:oleObj>
          </a:graphicData>
        </a:graphic>
      </p:graphicFrame>
      <p:graphicFrame>
        <p:nvGraphicFramePr>
          <p:cNvPr id="40970" name="Object 1034">
            <a:extLst>
              <a:ext uri="{FF2B5EF4-FFF2-40B4-BE49-F238E27FC236}">
                <a16:creationId xmlns:a16="http://schemas.microsoft.com/office/drawing/2014/main" xmlns="" id="{0ACE14F1-B719-437B-838C-B4992D7B0AE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53000" y="4648200"/>
          <a:ext cx="2455863" cy="592138"/>
        </p:xfrm>
        <a:graphic>
          <a:graphicData uri="http://schemas.openxmlformats.org/presentationml/2006/ole">
            <p:oleObj spid="_x0000_s9220" name="Equation" r:id="rId6" imgW="1054080" imgH="253800" progId="Equation.3">
              <p:embed/>
            </p:oleObj>
          </a:graphicData>
        </a:graphic>
      </p:graphicFrame>
      <p:sp>
        <p:nvSpPr>
          <p:cNvPr id="40971" name="Text Box 1035">
            <a:extLst>
              <a:ext uri="{FF2B5EF4-FFF2-40B4-BE49-F238E27FC236}">
                <a16:creationId xmlns:a16="http://schemas.microsoft.com/office/drawing/2014/main" xmlns="" id="{C17C53C3-597D-4529-AF56-AED0ACFA7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724400"/>
            <a:ext cx="623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and</a:t>
            </a:r>
          </a:p>
        </p:txBody>
      </p:sp>
      <p:graphicFrame>
        <p:nvGraphicFramePr>
          <p:cNvPr id="40972" name="Object 1036">
            <a:extLst>
              <a:ext uri="{FF2B5EF4-FFF2-40B4-BE49-F238E27FC236}">
                <a16:creationId xmlns:a16="http://schemas.microsoft.com/office/drawing/2014/main" xmlns="" id="{640953D0-0B7D-4F2C-80ED-103BD8BE34F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52600" y="5334000"/>
          <a:ext cx="2667000" cy="1054100"/>
        </p:xfrm>
        <a:graphic>
          <a:graphicData uri="http://schemas.openxmlformats.org/presentationml/2006/ole">
            <p:oleObj spid="_x0000_s9221" name="Equation" r:id="rId7" imgW="1155600" imgH="469800" progId="Equation.3">
              <p:embed/>
            </p:oleObj>
          </a:graphicData>
        </a:graphic>
      </p:graphicFrame>
      <p:sp>
        <p:nvSpPr>
          <p:cNvPr id="40973" name="Text Box 1037">
            <a:extLst>
              <a:ext uri="{FF2B5EF4-FFF2-40B4-BE49-F238E27FC236}">
                <a16:creationId xmlns:a16="http://schemas.microsoft.com/office/drawing/2014/main" xmlns="" id="{7FB70704-74D1-4C88-A5EB-AE88D3BA2E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625" y="5451475"/>
            <a:ext cx="1384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Therefore</a:t>
            </a:r>
          </a:p>
        </p:txBody>
      </p:sp>
      <p:sp>
        <p:nvSpPr>
          <p:cNvPr id="40974" name="Text Box 1038">
            <a:extLst>
              <a:ext uri="{FF2B5EF4-FFF2-40B4-BE49-F238E27FC236}">
                <a16:creationId xmlns:a16="http://schemas.microsoft.com/office/drawing/2014/main" xmlns="" id="{AABFFD62-0D7C-4314-9767-046F25AA5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715000"/>
            <a:ext cx="3228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For purely resistive load </a:t>
            </a:r>
          </a:p>
        </p:txBody>
      </p:sp>
      <p:graphicFrame>
        <p:nvGraphicFramePr>
          <p:cNvPr id="40975" name="Object 1039">
            <a:extLst>
              <a:ext uri="{FF2B5EF4-FFF2-40B4-BE49-F238E27FC236}">
                <a16:creationId xmlns:a16="http://schemas.microsoft.com/office/drawing/2014/main" xmlns="" id="{2F37033F-F0C9-45BD-B4C6-89600752F8A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72400" y="5486400"/>
          <a:ext cx="1084263" cy="968375"/>
        </p:xfrm>
        <a:graphic>
          <a:graphicData uri="http://schemas.openxmlformats.org/presentationml/2006/ole">
            <p:oleObj spid="_x0000_s9222" name="Equation" r:id="rId8" imgW="469800" imgH="431640" progId="Equation.3">
              <p:embed/>
            </p:oleObj>
          </a:graphicData>
        </a:graphic>
      </p:graphicFrame>
      <p:sp>
        <p:nvSpPr>
          <p:cNvPr id="40976" name="Oval 1040">
            <a:extLst>
              <a:ext uri="{FF2B5EF4-FFF2-40B4-BE49-F238E27FC236}">
                <a16:creationId xmlns:a16="http://schemas.microsoft.com/office/drawing/2014/main" xmlns="" id="{0680E8E4-BDA0-4D63-A7C4-C5542B0400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2514600"/>
            <a:ext cx="6096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/>
              <a:t>g</a:t>
            </a:r>
          </a:p>
        </p:txBody>
      </p:sp>
      <p:sp>
        <p:nvSpPr>
          <p:cNvPr id="40978" name="Oval 1042">
            <a:extLst>
              <a:ext uri="{FF2B5EF4-FFF2-40B4-BE49-F238E27FC236}">
                <a16:creationId xmlns:a16="http://schemas.microsoft.com/office/drawing/2014/main" xmlns="" id="{0A1DDAB9-C952-4A3F-96EA-F9583D075C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35052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9" name="Text Box 1043">
            <a:extLst>
              <a:ext uri="{FF2B5EF4-FFF2-40B4-BE49-F238E27FC236}">
                <a16:creationId xmlns:a16="http://schemas.microsoft.com/office/drawing/2014/main" xmlns="" id="{02484D85-504D-44FC-ABB2-452D5F6C37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6525" y="36226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h</a:t>
            </a:r>
          </a:p>
        </p:txBody>
      </p:sp>
      <p:sp>
        <p:nvSpPr>
          <p:cNvPr id="40980" name="AutoShape 1044">
            <a:hlinkClick r:id="rId9" action="ppaction://hlinksldjump" highlightClick="1"/>
            <a:extLst>
              <a:ext uri="{FF2B5EF4-FFF2-40B4-BE49-F238E27FC236}">
                <a16:creationId xmlns:a16="http://schemas.microsoft.com/office/drawing/2014/main" xmlns="" id="{23F7351E-FB72-4C37-8633-005213453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895600"/>
            <a:ext cx="609600" cy="533400"/>
          </a:xfrm>
          <a:prstGeom prst="actionButtonRetur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xmlns="" id="{7AD772C1-F6A7-4389-8797-D048D0829C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Analysis</a:t>
            </a:r>
          </a:p>
        </p:txBody>
      </p:sp>
      <p:graphicFrame>
        <p:nvGraphicFramePr>
          <p:cNvPr id="39941" name="Object 5">
            <a:extLst>
              <a:ext uri="{FF2B5EF4-FFF2-40B4-BE49-F238E27FC236}">
                <a16:creationId xmlns:a16="http://schemas.microsoft.com/office/drawing/2014/main" xmlns="" id="{8307F9BE-D5A5-4775-874D-09B205F7DE0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05200" y="3124200"/>
          <a:ext cx="2020888" cy="1011238"/>
        </p:xfrm>
        <a:graphic>
          <a:graphicData uri="http://schemas.openxmlformats.org/presentationml/2006/ole">
            <p:oleObj spid="_x0000_s10241" name="Equation" r:id="rId3" imgW="965160" imgH="482400" progId="Equation.3">
              <p:embed/>
            </p:oleObj>
          </a:graphicData>
        </a:graphic>
      </p:graphicFrame>
      <p:graphicFrame>
        <p:nvGraphicFramePr>
          <p:cNvPr id="39942" name="Object 6">
            <a:extLst>
              <a:ext uri="{FF2B5EF4-FFF2-40B4-BE49-F238E27FC236}">
                <a16:creationId xmlns:a16="http://schemas.microsoft.com/office/drawing/2014/main" xmlns="" id="{169C7118-A74B-4C50-9339-5EE1FAD51B2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400" y="1981200"/>
          <a:ext cx="4038600" cy="973138"/>
        </p:xfrm>
        <a:graphic>
          <a:graphicData uri="http://schemas.openxmlformats.org/presentationml/2006/ole">
            <p:oleObj spid="_x0000_s10242" name="Equation" r:id="rId4" imgW="2108160" imgH="507960" progId="Equation.3">
              <p:embed/>
            </p:oleObj>
          </a:graphicData>
        </a:graphic>
      </p:graphicFrame>
      <p:graphicFrame>
        <p:nvGraphicFramePr>
          <p:cNvPr id="39943" name="Object 7">
            <a:extLst>
              <a:ext uri="{FF2B5EF4-FFF2-40B4-BE49-F238E27FC236}">
                <a16:creationId xmlns:a16="http://schemas.microsoft.com/office/drawing/2014/main" xmlns="" id="{0CD7FFE3-A818-47F5-B3E4-4E8C5D8F30A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76800" y="1905000"/>
          <a:ext cx="3941763" cy="973138"/>
        </p:xfrm>
        <a:graphic>
          <a:graphicData uri="http://schemas.openxmlformats.org/presentationml/2006/ole">
            <p:oleObj spid="_x0000_s10243" name="Equation" r:id="rId5" imgW="2057400" imgH="507960" progId="Equation.3">
              <p:embed/>
            </p:oleObj>
          </a:graphicData>
        </a:graphic>
      </p:graphicFrame>
      <p:sp>
        <p:nvSpPr>
          <p:cNvPr id="39944" name="Text Box 8">
            <a:extLst>
              <a:ext uri="{FF2B5EF4-FFF2-40B4-BE49-F238E27FC236}">
                <a16:creationId xmlns:a16="http://schemas.microsoft.com/office/drawing/2014/main" xmlns="" id="{8011AB50-93A1-4235-B4B8-2C1FAF3FFD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47800"/>
            <a:ext cx="30241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Other related equations</a:t>
            </a:r>
          </a:p>
        </p:txBody>
      </p:sp>
      <p:sp>
        <p:nvSpPr>
          <p:cNvPr id="39945" name="Text Box 9">
            <a:extLst>
              <a:ext uri="{FF2B5EF4-FFF2-40B4-BE49-F238E27FC236}">
                <a16:creationId xmlns:a16="http://schemas.microsoft.com/office/drawing/2014/main" xmlns="" id="{52ECAF95-B927-459A-9463-92E492D568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267200"/>
            <a:ext cx="797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From equations (g) and (h), we can find the max and min points</a:t>
            </a:r>
          </a:p>
        </p:txBody>
      </p:sp>
      <p:graphicFrame>
        <p:nvGraphicFramePr>
          <p:cNvPr id="39946" name="Object 10">
            <a:extLst>
              <a:ext uri="{FF2B5EF4-FFF2-40B4-BE49-F238E27FC236}">
                <a16:creationId xmlns:a16="http://schemas.microsoft.com/office/drawing/2014/main" xmlns="" id="{A91AC84C-9EDA-4ACA-8B18-B1E84A4CA0E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52800" y="4953000"/>
          <a:ext cx="4038600" cy="496888"/>
        </p:xfrm>
        <a:graphic>
          <a:graphicData uri="http://schemas.openxmlformats.org/presentationml/2006/ole">
            <p:oleObj spid="_x0000_s10244" name="Equation" r:id="rId6" imgW="1650960" imgH="203040" progId="Equation.3">
              <p:embed/>
            </p:oleObj>
          </a:graphicData>
        </a:graphic>
      </p:graphicFrame>
      <p:graphicFrame>
        <p:nvGraphicFramePr>
          <p:cNvPr id="39947" name="Object 11">
            <a:extLst>
              <a:ext uri="{FF2B5EF4-FFF2-40B4-BE49-F238E27FC236}">
                <a16:creationId xmlns:a16="http://schemas.microsoft.com/office/drawing/2014/main" xmlns="" id="{51E25CC7-128D-445B-B999-BD96BD6838F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29000" y="5715000"/>
          <a:ext cx="3198813" cy="496888"/>
        </p:xfrm>
        <a:graphic>
          <a:graphicData uri="http://schemas.openxmlformats.org/presentationml/2006/ole">
            <p:oleObj spid="_x0000_s10245" name="Equation" r:id="rId7" imgW="1307880" imgH="203040" progId="Equation.3">
              <p:embed/>
            </p:oleObj>
          </a:graphicData>
        </a:graphic>
      </p:graphicFrame>
      <p:sp>
        <p:nvSpPr>
          <p:cNvPr id="39948" name="Text Box 12">
            <a:extLst>
              <a:ext uri="{FF2B5EF4-FFF2-40B4-BE49-F238E27FC236}">
                <a16:creationId xmlns:a16="http://schemas.microsoft.com/office/drawing/2014/main" xmlns="" id="{7D5861A9-4E4D-48D2-9990-B1C6DDCA4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953000"/>
            <a:ext cx="1452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Maximum</a:t>
            </a:r>
          </a:p>
        </p:txBody>
      </p:sp>
      <p:sp>
        <p:nvSpPr>
          <p:cNvPr id="39949" name="Text Box 13">
            <a:extLst>
              <a:ext uri="{FF2B5EF4-FFF2-40B4-BE49-F238E27FC236}">
                <a16:creationId xmlns:a16="http://schemas.microsoft.com/office/drawing/2014/main" xmlns="" id="{FF0F6F2B-2AE3-4259-9021-29F06D2B04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715000"/>
            <a:ext cx="1401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Minimum</a:t>
            </a:r>
          </a:p>
        </p:txBody>
      </p:sp>
      <p:sp>
        <p:nvSpPr>
          <p:cNvPr id="39950" name="AutoShape 14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xmlns="" id="{577B68E9-E770-4A52-8A85-4725CEC7CD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5334000"/>
            <a:ext cx="609600" cy="5334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xmlns="" id="{53363C12-CF92-4324-A75D-207B7DB4EB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382000" cy="1143000"/>
          </a:xfrm>
        </p:spPr>
        <p:txBody>
          <a:bodyPr/>
          <a:lstStyle/>
          <a:p>
            <a:r>
              <a:rPr lang="en-US" altLang="en-US" sz="4000"/>
              <a:t>Important Transmission line equations</a:t>
            </a:r>
          </a:p>
        </p:txBody>
      </p:sp>
      <p:graphicFrame>
        <p:nvGraphicFramePr>
          <p:cNvPr id="15363" name="Object 3">
            <a:extLst>
              <a:ext uri="{FF2B5EF4-FFF2-40B4-BE49-F238E27FC236}">
                <a16:creationId xmlns:a16="http://schemas.microsoft.com/office/drawing/2014/main" xmlns="" id="{8C9CD323-591E-42FE-8F10-A35BB1E71FD4}"/>
              </a:ext>
            </a:extLst>
          </p:cNvPr>
          <p:cNvGraphicFramePr>
            <a:graphicFrameLocks noGrp="1" noChangeAspect="1"/>
          </p:cNvGraphicFramePr>
          <p:nvPr>
            <p:ph type="body" idx="1"/>
          </p:nvPr>
        </p:nvGraphicFramePr>
        <p:xfrm>
          <a:off x="1905000" y="3352800"/>
          <a:ext cx="4497388" cy="1157288"/>
        </p:xfrm>
        <a:graphic>
          <a:graphicData uri="http://schemas.openxmlformats.org/presentationml/2006/ole">
            <p:oleObj spid="_x0000_s11265" name="Equation" r:id="rId3" imgW="1917360" imgH="495000" progId="Equation.3">
              <p:embed/>
            </p:oleObj>
          </a:graphicData>
        </a:graphic>
      </p:graphicFrame>
      <p:graphicFrame>
        <p:nvGraphicFramePr>
          <p:cNvPr id="15364" name="Object 4">
            <a:extLst>
              <a:ext uri="{FF2B5EF4-FFF2-40B4-BE49-F238E27FC236}">
                <a16:creationId xmlns:a16="http://schemas.microsoft.com/office/drawing/2014/main" xmlns="" id="{DB857C14-30B7-4FA3-9264-9275956459A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4724400"/>
          <a:ext cx="2209800" cy="1160463"/>
        </p:xfrm>
        <a:graphic>
          <a:graphicData uri="http://schemas.openxmlformats.org/presentationml/2006/ole">
            <p:oleObj spid="_x0000_s11266" name="Equation" r:id="rId4" imgW="939600" imgH="495000" progId="Equation.3">
              <p:embed/>
            </p:oleObj>
          </a:graphicData>
        </a:graphic>
      </p:graphicFrame>
      <p:graphicFrame>
        <p:nvGraphicFramePr>
          <p:cNvPr id="15365" name="Object 5">
            <a:extLst>
              <a:ext uri="{FF2B5EF4-FFF2-40B4-BE49-F238E27FC236}">
                <a16:creationId xmlns:a16="http://schemas.microsoft.com/office/drawing/2014/main" xmlns="" id="{BC072157-2F98-4789-A803-94610D309EF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05400" y="4800600"/>
          <a:ext cx="2097088" cy="1125538"/>
        </p:xfrm>
        <a:graphic>
          <a:graphicData uri="http://schemas.openxmlformats.org/presentationml/2006/ole">
            <p:oleObj spid="_x0000_s11267" name="Equation" r:id="rId5" imgW="990360" imgH="533160" progId="Equation.3">
              <p:embed/>
            </p:oleObj>
          </a:graphicData>
        </a:graphic>
      </p:graphicFrame>
      <p:sp>
        <p:nvSpPr>
          <p:cNvPr id="15366" name="Line 6">
            <a:extLst>
              <a:ext uri="{FF2B5EF4-FFF2-40B4-BE49-F238E27FC236}">
                <a16:creationId xmlns:a16="http://schemas.microsoft.com/office/drawing/2014/main" xmlns="" id="{7B9D7F2F-A8C8-4FAA-AAA6-3E50838243C1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8194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Line 7">
            <a:extLst>
              <a:ext uri="{FF2B5EF4-FFF2-40B4-BE49-F238E27FC236}">
                <a16:creationId xmlns:a16="http://schemas.microsoft.com/office/drawing/2014/main" xmlns="" id="{B6882CC7-E931-4F32-92B8-C4A10BDF9B22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18288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Rectangle 8">
            <a:extLst>
              <a:ext uri="{FF2B5EF4-FFF2-40B4-BE49-F238E27FC236}">
                <a16:creationId xmlns:a16="http://schemas.microsoft.com/office/drawing/2014/main" xmlns="" id="{9A90F07E-4ADE-4FC5-9953-426A57908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057400"/>
            <a:ext cx="228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Line 9">
            <a:extLst>
              <a:ext uri="{FF2B5EF4-FFF2-40B4-BE49-F238E27FC236}">
                <a16:creationId xmlns:a16="http://schemas.microsoft.com/office/drawing/2014/main" xmlns="" id="{4FF7147E-3343-402C-B57C-6468B06FA7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91200" y="1828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Line 10">
            <a:extLst>
              <a:ext uri="{FF2B5EF4-FFF2-40B4-BE49-F238E27FC236}">
                <a16:creationId xmlns:a16="http://schemas.microsoft.com/office/drawing/2014/main" xmlns="" id="{D5900EDD-381C-4C2C-8902-065EE19FAFC8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2590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Text Box 11">
            <a:extLst>
              <a:ext uri="{FF2B5EF4-FFF2-40B4-BE49-F238E27FC236}">
                <a16:creationId xmlns:a16="http://schemas.microsoft.com/office/drawing/2014/main" xmlns="" id="{299F04EA-60CF-4BCF-8366-452714CF29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0725" y="2174875"/>
            <a:ext cx="471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Z</a:t>
            </a:r>
            <a:r>
              <a:rPr lang="en-US" altLang="en-US" baseline="-25000"/>
              <a:t>o</a:t>
            </a:r>
            <a:endParaRPr lang="en-US" altLang="en-US"/>
          </a:p>
        </p:txBody>
      </p:sp>
      <p:sp>
        <p:nvSpPr>
          <p:cNvPr id="15373" name="Text Box 13">
            <a:extLst>
              <a:ext uri="{FF2B5EF4-FFF2-40B4-BE49-F238E27FC236}">
                <a16:creationId xmlns:a16="http://schemas.microsoft.com/office/drawing/2014/main" xmlns="" id="{68C95C1B-087C-4F0F-8219-AF2AA49DF7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125" y="2098675"/>
            <a:ext cx="493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Z</a:t>
            </a:r>
            <a:r>
              <a:rPr lang="en-US" altLang="en-US" baseline="-25000"/>
              <a:t>L</a:t>
            </a:r>
            <a:endParaRPr lang="en-US" altLang="en-US"/>
          </a:p>
        </p:txBody>
      </p:sp>
      <p:sp>
        <p:nvSpPr>
          <p:cNvPr id="15374" name="Text Box 14">
            <a:extLst>
              <a:ext uri="{FF2B5EF4-FFF2-40B4-BE49-F238E27FC236}">
                <a16:creationId xmlns:a16="http://schemas.microsoft.com/office/drawing/2014/main" xmlns="" id="{B58702C2-0EFC-4A76-8A6F-076D451BF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525" y="2022475"/>
            <a:ext cx="5286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Z</a:t>
            </a:r>
            <a:r>
              <a:rPr lang="en-US" altLang="en-US" baseline="-25000"/>
              <a:t>in</a:t>
            </a:r>
            <a:endParaRPr lang="en-US" altLang="en-US"/>
          </a:p>
        </p:txBody>
      </p:sp>
      <p:sp>
        <p:nvSpPr>
          <p:cNvPr id="15375" name="Rectangle 15">
            <a:extLst>
              <a:ext uri="{FF2B5EF4-FFF2-40B4-BE49-F238E27FC236}">
                <a16:creationId xmlns:a16="http://schemas.microsoft.com/office/drawing/2014/main" xmlns="" id="{FD13CCE3-672E-45B4-A17A-388C1D705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124200"/>
            <a:ext cx="5105400" cy="15240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Rectangle 16">
            <a:extLst>
              <a:ext uri="{FF2B5EF4-FFF2-40B4-BE49-F238E27FC236}">
                <a16:creationId xmlns:a16="http://schemas.microsoft.com/office/drawing/2014/main" xmlns="" id="{2E25BCF2-1D2F-4F0F-85B7-E0B99DA013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800600"/>
            <a:ext cx="2514600" cy="1143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Rectangle 17">
            <a:extLst>
              <a:ext uri="{FF2B5EF4-FFF2-40B4-BE49-F238E27FC236}">
                <a16:creationId xmlns:a16="http://schemas.microsoft.com/office/drawing/2014/main" xmlns="" id="{69C5F5EB-40FB-412B-81E3-4587D3303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4800600"/>
            <a:ext cx="2895600" cy="1219200"/>
          </a:xfrm>
          <a:prstGeom prst="rect">
            <a:avLst/>
          </a:prstGeom>
          <a:noFill/>
          <a:ln w="9525">
            <a:solidFill>
              <a:srgbClr val="FF5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F8F7E797-D78B-4E26-AE9D-E04F1DCCEC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Various forms of Transmission Lines</a:t>
            </a:r>
          </a:p>
        </p:txBody>
      </p:sp>
      <p:graphicFrame>
        <p:nvGraphicFramePr>
          <p:cNvPr id="3076" name="Object 4">
            <a:extLst>
              <a:ext uri="{FF2B5EF4-FFF2-40B4-BE49-F238E27FC236}">
                <a16:creationId xmlns:a16="http://schemas.microsoft.com/office/drawing/2014/main" xmlns="" id="{60582F2E-82E7-44FC-AD74-125A6F3918F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14400" y="1905000"/>
          <a:ext cx="7458075" cy="3921125"/>
        </p:xfrm>
        <a:graphic>
          <a:graphicData uri="http://schemas.openxmlformats.org/presentationml/2006/ole">
            <p:oleObj spid="_x0000_s12289" name="VISIO" r:id="rId3" imgW="7106040" imgH="3925800" progId="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B9034475-7BA1-4626-8D28-0B4AB8D886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Parallel wire cable</a:t>
            </a:r>
          </a:p>
        </p:txBody>
      </p:sp>
      <p:graphicFrame>
        <p:nvGraphicFramePr>
          <p:cNvPr id="4102" name="Object 6">
            <a:extLst>
              <a:ext uri="{FF2B5EF4-FFF2-40B4-BE49-F238E27FC236}">
                <a16:creationId xmlns:a16="http://schemas.microsoft.com/office/drawing/2014/main" xmlns="" id="{72500822-90ED-4B91-85A8-0C5E12F0D2A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400" y="2895600"/>
          <a:ext cx="7848600" cy="889000"/>
        </p:xfrm>
        <a:graphic>
          <a:graphicData uri="http://schemas.openxmlformats.org/presentationml/2006/ole">
            <p:oleObj spid="_x0000_s13313" name="Equation" r:id="rId3" imgW="4038480" imgH="457200" progId="Equation.3">
              <p:embed/>
            </p:oleObj>
          </a:graphicData>
        </a:graphic>
      </p:graphicFrame>
      <p:graphicFrame>
        <p:nvGraphicFramePr>
          <p:cNvPr id="4104" name="Object 8">
            <a:extLst>
              <a:ext uri="{FF2B5EF4-FFF2-40B4-BE49-F238E27FC236}">
                <a16:creationId xmlns:a16="http://schemas.microsoft.com/office/drawing/2014/main" xmlns="" id="{3289DBD5-F865-4CAC-9230-946A30C7EB5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9600" y="1676400"/>
          <a:ext cx="7772400" cy="1090613"/>
        </p:xfrm>
        <a:graphic>
          <a:graphicData uri="http://schemas.openxmlformats.org/presentationml/2006/ole">
            <p:oleObj spid="_x0000_s13314" name="Equation" r:id="rId4" imgW="3619440" imgH="507960" progId="Equation.3">
              <p:embed/>
            </p:oleObj>
          </a:graphicData>
        </a:graphic>
      </p:graphicFrame>
      <p:graphicFrame>
        <p:nvGraphicFramePr>
          <p:cNvPr id="4106" name="Object 10">
            <a:extLst>
              <a:ext uri="{FF2B5EF4-FFF2-40B4-BE49-F238E27FC236}">
                <a16:creationId xmlns:a16="http://schemas.microsoft.com/office/drawing/2014/main" xmlns="" id="{66FB2D18-0F33-4456-B6D3-F1DED6F0D01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5800" y="4038600"/>
          <a:ext cx="4514850" cy="1103313"/>
        </p:xfrm>
        <a:graphic>
          <a:graphicData uri="http://schemas.openxmlformats.org/presentationml/2006/ole">
            <p:oleObj spid="_x0000_s13315" name="Equation" r:id="rId5" imgW="2019240" imgH="495000" progId="Equation.3">
              <p:embed/>
            </p:oleObj>
          </a:graphicData>
        </a:graphic>
      </p:graphicFrame>
      <p:sp>
        <p:nvSpPr>
          <p:cNvPr id="4107" name="Text Box 11">
            <a:extLst>
              <a:ext uri="{FF2B5EF4-FFF2-40B4-BE49-F238E27FC236}">
                <a16:creationId xmlns:a16="http://schemas.microsoft.com/office/drawing/2014/main" xmlns="" id="{732F4EC8-2870-4099-838A-F1679C5EC8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1925" y="5451475"/>
            <a:ext cx="54054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Where   a = radius of conductor </a:t>
            </a:r>
          </a:p>
          <a:p>
            <a:pPr algn="l"/>
            <a:r>
              <a:rPr lang="en-US" altLang="en-US"/>
              <a:t>             d = separation between conductors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xmlns="" id="{0569E75E-8E6B-4BB0-B187-EEE70FB639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Introduction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xmlns="" id="{3C2E383D-2602-4EC4-A055-F797332629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10 weeks lecture + 4 weeks ADS simulation</a:t>
            </a:r>
          </a:p>
          <a:p>
            <a:r>
              <a:rPr lang="en-US" altLang="en-US"/>
              <a:t>Assessments :8 tests + 2 ADS assignments + 1 final examination</a:t>
            </a:r>
          </a:p>
          <a:p>
            <a:r>
              <a:rPr lang="en-US" altLang="en-US"/>
              <a:t>Class : 9.00- 10.30 lecture</a:t>
            </a:r>
          </a:p>
          <a:p>
            <a:pPr>
              <a:buFontTx/>
              <a:buNone/>
            </a:pPr>
            <a:r>
              <a:rPr lang="en-US" altLang="en-US"/>
              <a:t>              10.30-11.00 rest (tea break)</a:t>
            </a:r>
          </a:p>
          <a:p>
            <a:pPr>
              <a:buFontTx/>
              <a:buNone/>
            </a:pPr>
            <a:r>
              <a:rPr lang="en-US" altLang="en-US"/>
              <a:t>              11.00-12.30 lecture</a:t>
            </a:r>
          </a:p>
          <a:p>
            <a:pPr>
              <a:buFontTx/>
              <a:buNone/>
            </a:pPr>
            <a:r>
              <a:rPr lang="en-US" altLang="en-US"/>
              <a:t>              12.30- 1.00 test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xmlns="" id="{88463871-5078-4739-94E7-A771D4E3DC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Coaxial cable</a:t>
            </a:r>
          </a:p>
        </p:txBody>
      </p:sp>
      <p:graphicFrame>
        <p:nvGraphicFramePr>
          <p:cNvPr id="5123" name="Object 3">
            <a:extLst>
              <a:ext uri="{FF2B5EF4-FFF2-40B4-BE49-F238E27FC236}">
                <a16:creationId xmlns:a16="http://schemas.microsoft.com/office/drawing/2014/main" xmlns="" id="{7D1001D4-FC75-4BDC-B8DC-B9EAED4FBAB7}"/>
              </a:ext>
            </a:extLst>
          </p:cNvPr>
          <p:cNvGraphicFramePr>
            <a:graphicFrameLocks noGrp="1" noChangeAspect="1"/>
          </p:cNvGraphicFramePr>
          <p:nvPr>
            <p:ph type="body" idx="1"/>
          </p:nvPr>
        </p:nvGraphicFramePr>
        <p:xfrm>
          <a:off x="838200" y="2895600"/>
          <a:ext cx="2057400" cy="1096963"/>
        </p:xfrm>
        <a:graphic>
          <a:graphicData uri="http://schemas.openxmlformats.org/presentationml/2006/ole">
            <p:oleObj spid="_x0000_s14337" name="Equation" r:id="rId3" imgW="901440" imgH="482400" progId="Equation.3">
              <p:embed/>
            </p:oleObj>
          </a:graphicData>
        </a:graphic>
      </p:graphicFrame>
      <p:graphicFrame>
        <p:nvGraphicFramePr>
          <p:cNvPr id="5124" name="Object 4">
            <a:extLst>
              <a:ext uri="{FF2B5EF4-FFF2-40B4-BE49-F238E27FC236}">
                <a16:creationId xmlns:a16="http://schemas.microsoft.com/office/drawing/2014/main" xmlns="" id="{149DA99A-54ED-42D6-898A-969FE8C1783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48200" y="1828800"/>
          <a:ext cx="2533650" cy="1047750"/>
        </p:xfrm>
        <a:graphic>
          <a:graphicData uri="http://schemas.openxmlformats.org/presentationml/2006/ole">
            <p:oleObj spid="_x0000_s14338" name="Equation" r:id="rId4" imgW="1104840" imgH="457200" progId="Equation.3">
              <p:embed/>
            </p:oleObj>
          </a:graphicData>
        </a:graphic>
      </p:graphicFrame>
      <p:graphicFrame>
        <p:nvGraphicFramePr>
          <p:cNvPr id="5125" name="Object 5">
            <a:extLst>
              <a:ext uri="{FF2B5EF4-FFF2-40B4-BE49-F238E27FC236}">
                <a16:creationId xmlns:a16="http://schemas.microsoft.com/office/drawing/2014/main" xmlns="" id="{B0704EEB-5777-44D7-8D30-56D8C0D14B7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000" y="3886200"/>
          <a:ext cx="3276600" cy="1089025"/>
        </p:xfrm>
        <a:graphic>
          <a:graphicData uri="http://schemas.openxmlformats.org/presentationml/2006/ole">
            <p:oleObj spid="_x0000_s14339" name="Equation" r:id="rId5" imgW="1485720" imgH="495000" progId="Equation.3">
              <p:embed/>
            </p:oleObj>
          </a:graphicData>
        </a:graphic>
      </p:graphicFrame>
      <p:sp>
        <p:nvSpPr>
          <p:cNvPr id="5126" name="Text Box 6">
            <a:extLst>
              <a:ext uri="{FF2B5EF4-FFF2-40B4-BE49-F238E27FC236}">
                <a16:creationId xmlns:a16="http://schemas.microsoft.com/office/drawing/2014/main" xmlns="" id="{E76A8E81-E0DF-4D9D-9154-5ECFD22E2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5325" y="5146675"/>
            <a:ext cx="46450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Where a = radius of inner conductor</a:t>
            </a:r>
          </a:p>
          <a:p>
            <a:pPr algn="l"/>
            <a:r>
              <a:rPr lang="en-US" altLang="en-US"/>
              <a:t>            b = radius of outer conductor</a:t>
            </a:r>
          </a:p>
          <a:p>
            <a:pPr algn="l"/>
            <a:r>
              <a:rPr lang="en-US" altLang="en-US"/>
              <a:t>            c = 3 x 10</a:t>
            </a:r>
            <a:r>
              <a:rPr lang="en-US" altLang="en-US" baseline="30000"/>
              <a:t>8</a:t>
            </a:r>
            <a:r>
              <a:rPr lang="en-US" altLang="en-US"/>
              <a:t> m/s</a:t>
            </a:r>
          </a:p>
        </p:txBody>
      </p:sp>
      <p:graphicFrame>
        <p:nvGraphicFramePr>
          <p:cNvPr id="5127" name="Object 7">
            <a:extLst>
              <a:ext uri="{FF2B5EF4-FFF2-40B4-BE49-F238E27FC236}">
                <a16:creationId xmlns:a16="http://schemas.microsoft.com/office/drawing/2014/main" xmlns="" id="{2C24DE78-6CAB-441F-8FEF-65E95C608FF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48200" y="3048000"/>
          <a:ext cx="1981200" cy="1101725"/>
        </p:xfrm>
        <a:graphic>
          <a:graphicData uri="http://schemas.openxmlformats.org/presentationml/2006/ole">
            <p:oleObj spid="_x0000_s14340" name="Equation" r:id="rId6" imgW="914400" imgH="507960" progId="Equation.3">
              <p:embed/>
            </p:oleObj>
          </a:graphicData>
        </a:graphic>
      </p:graphicFrame>
      <p:graphicFrame>
        <p:nvGraphicFramePr>
          <p:cNvPr id="5128" name="Object 8">
            <a:extLst>
              <a:ext uri="{FF2B5EF4-FFF2-40B4-BE49-F238E27FC236}">
                <a16:creationId xmlns:a16="http://schemas.microsoft.com/office/drawing/2014/main" xmlns="" id="{D17A37DE-4035-4B35-9CD7-6BFB80B4874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24400" y="4114800"/>
          <a:ext cx="1519238" cy="927100"/>
        </p:xfrm>
        <a:graphic>
          <a:graphicData uri="http://schemas.openxmlformats.org/presentationml/2006/ole">
            <p:oleObj spid="_x0000_s14341" name="Equation" r:id="rId7" imgW="749160" imgH="457200" progId="Equation.3">
              <p:embed/>
            </p:oleObj>
          </a:graphicData>
        </a:graphic>
      </p:graphicFrame>
      <p:graphicFrame>
        <p:nvGraphicFramePr>
          <p:cNvPr id="5129" name="Object 9">
            <a:extLst>
              <a:ext uri="{FF2B5EF4-FFF2-40B4-BE49-F238E27FC236}">
                <a16:creationId xmlns:a16="http://schemas.microsoft.com/office/drawing/2014/main" xmlns="" id="{597B9FA4-A217-403A-BE95-E6695483208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" y="650875"/>
          <a:ext cx="2819400" cy="2316163"/>
        </p:xfrm>
        <a:graphic>
          <a:graphicData uri="http://schemas.openxmlformats.org/presentationml/2006/ole">
            <p:oleObj spid="_x0000_s14342" name="VISIO" r:id="rId8" imgW="1866600" imgH="1533960" progId="">
              <p:embed/>
            </p:oleObj>
          </a:graphicData>
        </a:graphic>
      </p:graphicFrame>
      <p:sp>
        <p:nvSpPr>
          <p:cNvPr id="5130" name="Text Box 10">
            <a:extLst>
              <a:ext uri="{FF2B5EF4-FFF2-40B4-BE49-F238E27FC236}">
                <a16:creationId xmlns:a16="http://schemas.microsoft.com/office/drawing/2014/main" xmlns="" id="{E47B7EA6-ACF4-4FF8-91F2-5124E20254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850" y="2133600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/>
              <a:t>a</a:t>
            </a:r>
          </a:p>
        </p:txBody>
      </p:sp>
      <p:sp>
        <p:nvSpPr>
          <p:cNvPr id="5131" name="Text Box 11">
            <a:extLst>
              <a:ext uri="{FF2B5EF4-FFF2-40B4-BE49-F238E27FC236}">
                <a16:creationId xmlns:a16="http://schemas.microsoft.com/office/drawing/2014/main" xmlns="" id="{E7DB7688-E62A-4FF5-9C96-F7A9A38545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/>
              <a:t>b</a:t>
            </a:r>
          </a:p>
        </p:txBody>
      </p:sp>
      <p:sp>
        <p:nvSpPr>
          <p:cNvPr id="5132" name="Line 12">
            <a:extLst>
              <a:ext uri="{FF2B5EF4-FFF2-40B4-BE49-F238E27FC236}">
                <a16:creationId xmlns:a16="http://schemas.microsoft.com/office/drawing/2014/main" xmlns="" id="{9647E7C7-3340-437F-A7EA-AEA126BF70A2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2133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Line 13">
            <a:extLst>
              <a:ext uri="{FF2B5EF4-FFF2-40B4-BE49-F238E27FC236}">
                <a16:creationId xmlns:a16="http://schemas.microsoft.com/office/drawing/2014/main" xmlns="" id="{0E1F6299-9A48-470C-AD41-600A6EBDB54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18288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xmlns="" id="{A46C61DD-BA86-41C4-B908-4EEB468382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Micro strip</a:t>
            </a:r>
          </a:p>
        </p:txBody>
      </p:sp>
      <p:graphicFrame>
        <p:nvGraphicFramePr>
          <p:cNvPr id="7171" name="Object 3">
            <a:extLst>
              <a:ext uri="{FF2B5EF4-FFF2-40B4-BE49-F238E27FC236}">
                <a16:creationId xmlns:a16="http://schemas.microsoft.com/office/drawing/2014/main" xmlns="" id="{7050E7E9-BBC5-41F1-820A-B4060F6D25B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5000" y="1905000"/>
          <a:ext cx="4745038" cy="2393950"/>
        </p:xfrm>
        <a:graphic>
          <a:graphicData uri="http://schemas.openxmlformats.org/presentationml/2006/ole">
            <p:oleObj spid="_x0000_s15361" name="VISIO" r:id="rId3" imgW="2783880" imgH="1404720" progId="">
              <p:embed/>
            </p:oleObj>
          </a:graphicData>
        </a:graphic>
      </p:graphicFrame>
      <p:sp>
        <p:nvSpPr>
          <p:cNvPr id="7172" name="Text Box 4">
            <a:extLst>
              <a:ext uri="{FF2B5EF4-FFF2-40B4-BE49-F238E27FC236}">
                <a16:creationId xmlns:a16="http://schemas.microsoft.com/office/drawing/2014/main" xmlns="" id="{3342D4FD-4B5A-4B41-A39C-10C105EBA4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3733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w</a:t>
            </a:r>
          </a:p>
        </p:txBody>
      </p:sp>
      <p:sp>
        <p:nvSpPr>
          <p:cNvPr id="7173" name="Line 5">
            <a:extLst>
              <a:ext uri="{FF2B5EF4-FFF2-40B4-BE49-F238E27FC236}">
                <a16:creationId xmlns:a16="http://schemas.microsoft.com/office/drawing/2014/main" xmlns="" id="{AA7ACB61-E48E-4612-9304-868AE03E7616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3733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Line 6">
            <a:extLst>
              <a:ext uri="{FF2B5EF4-FFF2-40B4-BE49-F238E27FC236}">
                <a16:creationId xmlns:a16="http://schemas.microsoft.com/office/drawing/2014/main" xmlns="" id="{5D782CEE-AD7C-4DC4-8A6A-C782554FCE7F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3581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Text Box 7">
            <a:extLst>
              <a:ext uri="{FF2B5EF4-FFF2-40B4-BE49-F238E27FC236}">
                <a16:creationId xmlns:a16="http://schemas.microsoft.com/office/drawing/2014/main" xmlns="" id="{480A8DD4-F422-4604-8665-87DE70FBC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3325" y="3622675"/>
            <a:ext cx="4270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h</a:t>
            </a:r>
            <a:r>
              <a:rPr lang="en-US" altLang="en-US" baseline="-25000"/>
              <a:t>e</a:t>
            </a:r>
            <a:endParaRPr lang="en-US" altLang="en-US"/>
          </a:p>
        </p:txBody>
      </p:sp>
      <p:sp>
        <p:nvSpPr>
          <p:cNvPr id="7177" name="Text Box 9">
            <a:extLst>
              <a:ext uri="{FF2B5EF4-FFF2-40B4-BE49-F238E27FC236}">
                <a16:creationId xmlns:a16="http://schemas.microsoft.com/office/drawing/2014/main" xmlns="" id="{F52E4333-8402-47E6-8B19-CFAD19681D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0325" y="3616325"/>
            <a:ext cx="385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latin typeface="Symbol" panose="05050102010706020507" pitchFamily="18" charset="2"/>
              </a:rPr>
              <a:t>e</a:t>
            </a:r>
            <a:r>
              <a:rPr lang="en-US" altLang="en-US" baseline="-25000"/>
              <a:t>r</a:t>
            </a:r>
            <a:endParaRPr lang="en-US" altLang="en-US">
              <a:latin typeface="Symbol" panose="05050102010706020507" pitchFamily="18" charset="2"/>
            </a:endParaRPr>
          </a:p>
        </p:txBody>
      </p:sp>
      <p:sp>
        <p:nvSpPr>
          <p:cNvPr id="7178" name="Line 10">
            <a:extLst>
              <a:ext uri="{FF2B5EF4-FFF2-40B4-BE49-F238E27FC236}">
                <a16:creationId xmlns:a16="http://schemas.microsoft.com/office/drawing/2014/main" xmlns="" id="{7E77F8F4-F24E-41A9-9CF9-E0F927C239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3276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Line 11">
            <a:extLst>
              <a:ext uri="{FF2B5EF4-FFF2-40B4-BE49-F238E27FC236}">
                <a16:creationId xmlns:a16="http://schemas.microsoft.com/office/drawing/2014/main" xmlns="" id="{280973ED-2DF7-4917-BC7B-B6CEBFC20DE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581400" y="3581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Text Box 12">
            <a:extLst>
              <a:ext uri="{FF2B5EF4-FFF2-40B4-BE49-F238E27FC236}">
                <a16:creationId xmlns:a16="http://schemas.microsoft.com/office/drawing/2014/main" xmlns="" id="{04EE6D23-5C76-4959-B566-BA1B8F4E5A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5" y="31654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t</a:t>
            </a:r>
          </a:p>
        </p:txBody>
      </p:sp>
      <p:sp>
        <p:nvSpPr>
          <p:cNvPr id="7181" name="Text Box 13">
            <a:extLst>
              <a:ext uri="{FF2B5EF4-FFF2-40B4-BE49-F238E27FC236}">
                <a16:creationId xmlns:a16="http://schemas.microsoft.com/office/drawing/2014/main" xmlns="" id="{B1A7CCAC-A9DF-4B6B-B4A3-B25EAB39E4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5715000"/>
            <a:ext cx="3197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t=thickness of conductor</a:t>
            </a:r>
          </a:p>
        </p:txBody>
      </p:sp>
      <p:sp>
        <p:nvSpPr>
          <p:cNvPr id="7182" name="AutoShape 14">
            <a:extLst>
              <a:ext uri="{FF2B5EF4-FFF2-40B4-BE49-F238E27FC236}">
                <a16:creationId xmlns:a16="http://schemas.microsoft.com/office/drawing/2014/main" xmlns="" id="{7723FB10-AC1B-4B34-A8FC-EC8508B69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3429000"/>
            <a:ext cx="1600200" cy="762000"/>
          </a:xfrm>
          <a:prstGeom prst="wedgeRectCallout">
            <a:avLst>
              <a:gd name="adj1" fmla="val -154366"/>
              <a:gd name="adj2" fmla="val -3125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altLang="en-US"/>
              <a:t>Substrate</a:t>
            </a:r>
          </a:p>
        </p:txBody>
      </p:sp>
      <p:sp>
        <p:nvSpPr>
          <p:cNvPr id="7183" name="AutoShape 15">
            <a:extLst>
              <a:ext uri="{FF2B5EF4-FFF2-40B4-BE49-F238E27FC236}">
                <a16:creationId xmlns:a16="http://schemas.microsoft.com/office/drawing/2014/main" xmlns="" id="{DE497757-97E1-418A-B343-C304424D4A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676400"/>
            <a:ext cx="2286000" cy="533400"/>
          </a:xfrm>
          <a:prstGeom prst="wedgeRectCallout">
            <a:avLst>
              <a:gd name="adj1" fmla="val 88125"/>
              <a:gd name="adj2" fmla="val 17529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altLang="en-US"/>
              <a:t>Conducted strip</a:t>
            </a:r>
          </a:p>
        </p:txBody>
      </p:sp>
      <p:sp>
        <p:nvSpPr>
          <p:cNvPr id="7184" name="Rectangle 16">
            <a:extLst>
              <a:ext uri="{FF2B5EF4-FFF2-40B4-BE49-F238E27FC236}">
                <a16:creationId xmlns:a16="http://schemas.microsoft.com/office/drawing/2014/main" xmlns="" id="{430702C4-58CC-46CE-A4B4-24CF85E209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4191000"/>
            <a:ext cx="27432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5" name="Rectangle 17">
            <a:extLst>
              <a:ext uri="{FF2B5EF4-FFF2-40B4-BE49-F238E27FC236}">
                <a16:creationId xmlns:a16="http://schemas.microsoft.com/office/drawing/2014/main" xmlns="" id="{516EA775-F669-42CB-8BE9-AD35717231CD}"/>
              </a:ext>
            </a:extLst>
          </p:cNvPr>
          <p:cNvSpPr>
            <a:spLocks noChangeArrowheads="1"/>
          </p:cNvSpPr>
          <p:nvPr/>
        </p:nvSpPr>
        <p:spPr bwMode="auto">
          <a:xfrm rot="19269569">
            <a:off x="4343400" y="3352800"/>
            <a:ext cx="25908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6" name="AutoShape 18">
            <a:extLst>
              <a:ext uri="{FF2B5EF4-FFF2-40B4-BE49-F238E27FC236}">
                <a16:creationId xmlns:a16="http://schemas.microsoft.com/office/drawing/2014/main" xmlns="" id="{190C5A0F-B093-4B81-8B27-1B4F974D5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572000"/>
            <a:ext cx="1295400" cy="609600"/>
          </a:xfrm>
          <a:prstGeom prst="wedgeRectCallout">
            <a:avLst>
              <a:gd name="adj1" fmla="val -134069"/>
              <a:gd name="adj2" fmla="val -10364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altLang="en-US"/>
              <a:t>Ground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xmlns="" id="{B427FAA9-CE98-41C0-AE49-732237D499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620000" cy="685800"/>
          </a:xfrm>
        </p:spPr>
        <p:txBody>
          <a:bodyPr/>
          <a:lstStyle/>
          <a:p>
            <a:r>
              <a:rPr lang="en-US" altLang="en-US"/>
              <a:t>Characteristic impedance of Microstrip line</a:t>
            </a:r>
          </a:p>
        </p:txBody>
      </p:sp>
      <p:graphicFrame>
        <p:nvGraphicFramePr>
          <p:cNvPr id="6147" name="Object 3">
            <a:extLst>
              <a:ext uri="{FF2B5EF4-FFF2-40B4-BE49-F238E27FC236}">
                <a16:creationId xmlns:a16="http://schemas.microsoft.com/office/drawing/2014/main" xmlns="" id="{D3D79F8C-073E-4776-A368-D5A0E2B36F02}"/>
              </a:ext>
            </a:extLst>
          </p:cNvPr>
          <p:cNvGraphicFramePr>
            <a:graphicFrameLocks noGrp="1" noChangeAspect="1"/>
          </p:cNvGraphicFramePr>
          <p:nvPr>
            <p:ph type="body" idx="1"/>
          </p:nvPr>
        </p:nvGraphicFramePr>
        <p:xfrm>
          <a:off x="533400" y="1600200"/>
          <a:ext cx="6934200" cy="1054100"/>
        </p:xfrm>
        <a:graphic>
          <a:graphicData uri="http://schemas.openxmlformats.org/presentationml/2006/ole">
            <p:oleObj spid="_x0000_s16385" name="Equation" r:id="rId3" imgW="3581280" imgH="545760" progId="Equation.3">
              <p:embed/>
            </p:oleObj>
          </a:graphicData>
        </a:graphic>
      </p:graphicFrame>
      <p:graphicFrame>
        <p:nvGraphicFramePr>
          <p:cNvPr id="6148" name="Object 4">
            <a:extLst>
              <a:ext uri="{FF2B5EF4-FFF2-40B4-BE49-F238E27FC236}">
                <a16:creationId xmlns:a16="http://schemas.microsoft.com/office/drawing/2014/main" xmlns="" id="{7C1EFF71-A139-4937-BF8D-5BC989534D1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800" y="3276600"/>
          <a:ext cx="8305800" cy="947738"/>
        </p:xfrm>
        <a:graphic>
          <a:graphicData uri="http://schemas.openxmlformats.org/presentationml/2006/ole">
            <p:oleObj spid="_x0000_s16386" name="Equation" r:id="rId4" imgW="4775040" imgH="545760" progId="Equation.3">
              <p:embed/>
            </p:oleObj>
          </a:graphicData>
        </a:graphic>
      </p:graphicFrame>
      <p:graphicFrame>
        <p:nvGraphicFramePr>
          <p:cNvPr id="6149" name="Object 5">
            <a:extLst>
              <a:ext uri="{FF2B5EF4-FFF2-40B4-BE49-F238E27FC236}">
                <a16:creationId xmlns:a16="http://schemas.microsoft.com/office/drawing/2014/main" xmlns="" id="{B199B388-50F1-45CE-8D88-2A1D274619E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2667000"/>
          <a:ext cx="5867400" cy="655638"/>
        </p:xfrm>
        <a:graphic>
          <a:graphicData uri="http://schemas.openxmlformats.org/presentationml/2006/ole">
            <p:oleObj spid="_x0000_s16387" name="Equation" r:id="rId5" imgW="3962160" imgH="444240" progId="Equation.3">
              <p:embed/>
            </p:oleObj>
          </a:graphicData>
        </a:graphic>
      </p:graphicFrame>
      <p:graphicFrame>
        <p:nvGraphicFramePr>
          <p:cNvPr id="6150" name="Object 6">
            <a:extLst>
              <a:ext uri="{FF2B5EF4-FFF2-40B4-BE49-F238E27FC236}">
                <a16:creationId xmlns:a16="http://schemas.microsoft.com/office/drawing/2014/main" xmlns="" id="{42A4578B-85E3-404F-A027-633B2CF4B7D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76400" y="4267200"/>
          <a:ext cx="5410200" cy="889000"/>
        </p:xfrm>
        <a:graphic>
          <a:graphicData uri="http://schemas.openxmlformats.org/presentationml/2006/ole">
            <p:oleObj spid="_x0000_s16388" name="Equation" r:id="rId6" imgW="2692080" imgH="444240" progId="Equation.3">
              <p:embed/>
            </p:oleObj>
          </a:graphicData>
        </a:graphic>
      </p:graphicFrame>
      <p:graphicFrame>
        <p:nvGraphicFramePr>
          <p:cNvPr id="6151" name="Object 7">
            <a:extLst>
              <a:ext uri="{FF2B5EF4-FFF2-40B4-BE49-F238E27FC236}">
                <a16:creationId xmlns:a16="http://schemas.microsoft.com/office/drawing/2014/main" xmlns="" id="{78D5F0E7-5197-42DC-B6B4-CFCC5FDD42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76400" y="5334000"/>
          <a:ext cx="2590800" cy="762000"/>
        </p:xfrm>
        <a:graphic>
          <a:graphicData uri="http://schemas.openxmlformats.org/presentationml/2006/ole">
            <p:oleObj spid="_x0000_s16389" name="Equation" r:id="rId7" imgW="1676160" imgH="495000" progId="Equation.3">
              <p:embed/>
            </p:oleObj>
          </a:graphicData>
        </a:graphic>
      </p:graphicFrame>
      <p:graphicFrame>
        <p:nvGraphicFramePr>
          <p:cNvPr id="6152" name="Object 8">
            <a:extLst>
              <a:ext uri="{FF2B5EF4-FFF2-40B4-BE49-F238E27FC236}">
                <a16:creationId xmlns:a16="http://schemas.microsoft.com/office/drawing/2014/main" xmlns="" id="{F194B4DE-65CE-4BA9-B48F-FC0BD835E49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54600" y="5497513"/>
          <a:ext cx="1014413" cy="444500"/>
        </p:xfrm>
        <a:graphic>
          <a:graphicData uri="http://schemas.openxmlformats.org/presentationml/2006/ole">
            <p:oleObj spid="_x0000_s16390" name="Equation" r:id="rId8" imgW="736560" imgH="228600" progId="Equation.3">
              <p:embed/>
            </p:oleObj>
          </a:graphicData>
        </a:graphic>
      </p:graphicFrame>
      <p:sp>
        <p:nvSpPr>
          <p:cNvPr id="6153" name="Text Box 9">
            <a:extLst>
              <a:ext uri="{FF2B5EF4-FFF2-40B4-BE49-F238E27FC236}">
                <a16:creationId xmlns:a16="http://schemas.microsoft.com/office/drawing/2014/main" xmlns="" id="{A224437D-2160-4041-82F4-974D0A550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5451475"/>
            <a:ext cx="995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Where</a:t>
            </a:r>
          </a:p>
        </p:txBody>
      </p:sp>
      <p:sp>
        <p:nvSpPr>
          <p:cNvPr id="6154" name="Text Box 10">
            <a:extLst>
              <a:ext uri="{FF2B5EF4-FFF2-40B4-BE49-F238E27FC236}">
                <a16:creationId xmlns:a16="http://schemas.microsoft.com/office/drawing/2014/main" xmlns="" id="{AEBA741E-8D9C-4AA6-AD08-D75DEB4C35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5105400"/>
            <a:ext cx="221773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w=width of strip</a:t>
            </a:r>
          </a:p>
          <a:p>
            <a:pPr algn="l"/>
            <a:r>
              <a:rPr lang="en-US" altLang="en-US"/>
              <a:t>h=height and </a:t>
            </a:r>
          </a:p>
          <a:p>
            <a:pPr algn="l"/>
            <a:r>
              <a:rPr lang="en-US" altLang="en-US"/>
              <a:t>t=thickness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xmlns="" id="{630CAE31-0F76-420F-B25A-8206574CC4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Microstrip width</a:t>
            </a:r>
          </a:p>
        </p:txBody>
      </p:sp>
      <p:graphicFrame>
        <p:nvGraphicFramePr>
          <p:cNvPr id="8195" name="Object 3">
            <a:extLst>
              <a:ext uri="{FF2B5EF4-FFF2-40B4-BE49-F238E27FC236}">
                <a16:creationId xmlns:a16="http://schemas.microsoft.com/office/drawing/2014/main" xmlns="" id="{7B83E899-4F57-4B94-A6C8-8FAD3CFABD07}"/>
              </a:ext>
            </a:extLst>
          </p:cNvPr>
          <p:cNvGraphicFramePr>
            <a:graphicFrameLocks noGrp="1" noChangeAspect="1"/>
          </p:cNvGraphicFramePr>
          <p:nvPr>
            <p:ph type="body" idx="1"/>
          </p:nvPr>
        </p:nvGraphicFramePr>
        <p:xfrm>
          <a:off x="1219200" y="1600200"/>
          <a:ext cx="5257800" cy="1028700"/>
        </p:xfrm>
        <a:graphic>
          <a:graphicData uri="http://schemas.openxmlformats.org/presentationml/2006/ole">
            <p:oleObj spid="_x0000_s17409" name="Equation" r:id="rId3" imgW="2920680" imgH="571320" progId="Equation.3">
              <p:embed/>
            </p:oleObj>
          </a:graphicData>
        </a:graphic>
      </p:graphicFrame>
      <p:graphicFrame>
        <p:nvGraphicFramePr>
          <p:cNvPr id="8196" name="Object 4">
            <a:extLst>
              <a:ext uri="{FF2B5EF4-FFF2-40B4-BE49-F238E27FC236}">
                <a16:creationId xmlns:a16="http://schemas.microsoft.com/office/drawing/2014/main" xmlns="" id="{5AF32350-D80B-40BE-B2F4-F99E3E8EBBA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2590800"/>
          <a:ext cx="1344613" cy="871538"/>
        </p:xfrm>
        <a:graphic>
          <a:graphicData uri="http://schemas.openxmlformats.org/presentationml/2006/ole">
            <p:oleObj spid="_x0000_s17410" name="Equation" r:id="rId4" imgW="863280" imgH="558720" progId="Equation.3">
              <p:embed/>
            </p:oleObj>
          </a:graphicData>
        </a:graphic>
      </p:graphicFrame>
      <p:graphicFrame>
        <p:nvGraphicFramePr>
          <p:cNvPr id="8197" name="Object 5">
            <a:extLst>
              <a:ext uri="{FF2B5EF4-FFF2-40B4-BE49-F238E27FC236}">
                <a16:creationId xmlns:a16="http://schemas.microsoft.com/office/drawing/2014/main" xmlns="" id="{664A220C-EF33-4DD3-A43A-174D802F151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67000" y="3657600"/>
          <a:ext cx="2774950" cy="930275"/>
        </p:xfrm>
        <a:graphic>
          <a:graphicData uri="http://schemas.openxmlformats.org/presentationml/2006/ole">
            <p:oleObj spid="_x0000_s17411" name="Equation" r:id="rId5" imgW="1434960" imgH="482400" progId="Equation.3">
              <p:embed/>
            </p:oleObj>
          </a:graphicData>
        </a:graphic>
      </p:graphicFrame>
      <p:graphicFrame>
        <p:nvGraphicFramePr>
          <p:cNvPr id="8198" name="Object 6">
            <a:extLst>
              <a:ext uri="{FF2B5EF4-FFF2-40B4-BE49-F238E27FC236}">
                <a16:creationId xmlns:a16="http://schemas.microsoft.com/office/drawing/2014/main" xmlns="" id="{B180C0BC-7638-4C1D-829B-8DBBD17F88B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71600" y="5105400"/>
          <a:ext cx="7010400" cy="889000"/>
        </p:xfrm>
        <a:graphic>
          <a:graphicData uri="http://schemas.openxmlformats.org/presentationml/2006/ole">
            <p:oleObj spid="_x0000_s17412" name="Equation" r:id="rId6" imgW="4292280" imgH="545760" progId="Equation.3">
              <p:embed/>
            </p:oleObj>
          </a:graphicData>
        </a:graphic>
      </p:graphicFrame>
      <p:sp>
        <p:nvSpPr>
          <p:cNvPr id="8199" name="Text Box 7">
            <a:extLst>
              <a:ext uri="{FF2B5EF4-FFF2-40B4-BE49-F238E27FC236}">
                <a16:creationId xmlns:a16="http://schemas.microsoft.com/office/drawing/2014/main" xmlns="" id="{0B73C20A-23FE-48AE-8817-8B19122E3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810000"/>
            <a:ext cx="1609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For A&gt;1.52</a:t>
            </a:r>
          </a:p>
        </p:txBody>
      </p:sp>
      <p:sp>
        <p:nvSpPr>
          <p:cNvPr id="8200" name="Text Box 8">
            <a:extLst>
              <a:ext uri="{FF2B5EF4-FFF2-40B4-BE49-F238E27FC236}">
                <a16:creationId xmlns:a16="http://schemas.microsoft.com/office/drawing/2014/main" xmlns="" id="{4A7EA6B5-E3C2-4A23-98AD-D0EAD1D75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572000"/>
            <a:ext cx="1609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For A&lt;1.52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xmlns="" id="{0660466A-E9E4-4121-9EC0-B7BD10E9C4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Simple Calculation</a:t>
            </a:r>
          </a:p>
        </p:txBody>
      </p:sp>
      <p:graphicFrame>
        <p:nvGraphicFramePr>
          <p:cNvPr id="9219" name="Object 3">
            <a:extLst>
              <a:ext uri="{FF2B5EF4-FFF2-40B4-BE49-F238E27FC236}">
                <a16:creationId xmlns:a16="http://schemas.microsoft.com/office/drawing/2014/main" xmlns="" id="{574BFD38-4155-4BD9-A180-5ED6B384E625}"/>
              </a:ext>
            </a:extLst>
          </p:cNvPr>
          <p:cNvGraphicFramePr>
            <a:graphicFrameLocks noGrp="1" noChangeAspect="1"/>
          </p:cNvGraphicFramePr>
          <p:nvPr>
            <p:ph type="body" idx="1"/>
          </p:nvPr>
        </p:nvGraphicFramePr>
        <p:xfrm>
          <a:off x="1524000" y="2057400"/>
          <a:ext cx="2565400" cy="1395413"/>
        </p:xfrm>
        <a:graphic>
          <a:graphicData uri="http://schemas.openxmlformats.org/presentationml/2006/ole">
            <p:oleObj spid="_x0000_s18433" name="Equation" r:id="rId3" imgW="1307880" imgH="711000" progId="Equation.3">
              <p:embed/>
            </p:oleObj>
          </a:graphicData>
        </a:graphic>
      </p:graphicFrame>
      <p:graphicFrame>
        <p:nvGraphicFramePr>
          <p:cNvPr id="9220" name="Object 4">
            <a:extLst>
              <a:ext uri="{FF2B5EF4-FFF2-40B4-BE49-F238E27FC236}">
                <a16:creationId xmlns:a16="http://schemas.microsoft.com/office/drawing/2014/main" xmlns="" id="{8E929735-0D4B-4EF4-8F57-D353C25CE6C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7800" y="3962400"/>
          <a:ext cx="2927350" cy="1158875"/>
        </p:xfrm>
        <a:graphic>
          <a:graphicData uri="http://schemas.openxmlformats.org/presentationml/2006/ole">
            <p:oleObj spid="_x0000_s18434" name="Equation" r:id="rId4" imgW="1282680" imgH="507960" progId="Equation.3">
              <p:embed/>
            </p:oleObj>
          </a:graphicData>
        </a:graphic>
      </p:graphicFrame>
      <p:graphicFrame>
        <p:nvGraphicFramePr>
          <p:cNvPr id="9221" name="Object 5">
            <a:extLst>
              <a:ext uri="{FF2B5EF4-FFF2-40B4-BE49-F238E27FC236}">
                <a16:creationId xmlns:a16="http://schemas.microsoft.com/office/drawing/2014/main" xmlns="" id="{A47F7DB2-8A2F-4713-822D-DDCF752603F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89450" y="2362200"/>
          <a:ext cx="898525" cy="2590800"/>
        </p:xfrm>
        <a:graphic>
          <a:graphicData uri="http://schemas.openxmlformats.org/presentationml/2006/ole">
            <p:oleObj spid="_x0000_s18435" name="Equation" r:id="rId5" imgW="164880" imgH="215640" progId="Equation.3">
              <p:embed/>
            </p:oleObj>
          </a:graphicData>
        </a:graphic>
      </p:graphicFrame>
      <p:sp>
        <p:nvSpPr>
          <p:cNvPr id="9222" name="Text Box 6">
            <a:extLst>
              <a:ext uri="{FF2B5EF4-FFF2-40B4-BE49-F238E27FC236}">
                <a16:creationId xmlns:a16="http://schemas.microsoft.com/office/drawing/2014/main" xmlns="" id="{46B891CC-C00F-479C-9909-FDB92B51BB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352800"/>
            <a:ext cx="2662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Approximation only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xmlns="" id="{288BFB79-BEB6-4DA3-BB77-CBD37E6896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Microstrip components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xmlns="" id="{64D35928-BD25-4017-A793-15A8D203D3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Capacitance</a:t>
            </a:r>
          </a:p>
          <a:p>
            <a:r>
              <a:rPr lang="en-US" altLang="en-US"/>
              <a:t>Inductance</a:t>
            </a:r>
          </a:p>
          <a:p>
            <a:r>
              <a:rPr lang="en-US" altLang="en-US"/>
              <a:t>Short/Open stub</a:t>
            </a:r>
          </a:p>
          <a:p>
            <a:r>
              <a:rPr lang="en-US" altLang="en-US"/>
              <a:t>Open stub</a:t>
            </a:r>
          </a:p>
          <a:p>
            <a:r>
              <a:rPr lang="en-US" altLang="en-US"/>
              <a:t>Transformer</a:t>
            </a:r>
          </a:p>
          <a:p>
            <a:r>
              <a:rPr lang="en-US" altLang="en-US"/>
              <a:t>Resonator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xmlns="" id="{30426320-0DE2-4C1A-AAB0-D9E4BAD736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Capacitance</a:t>
            </a:r>
          </a:p>
        </p:txBody>
      </p:sp>
      <p:sp>
        <p:nvSpPr>
          <p:cNvPr id="11268" name="Line 4">
            <a:extLst>
              <a:ext uri="{FF2B5EF4-FFF2-40B4-BE49-F238E27FC236}">
                <a16:creationId xmlns:a16="http://schemas.microsoft.com/office/drawing/2014/main" xmlns="" id="{AD613E50-3161-4F6F-9169-837C3AA302F5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19812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Line 5">
            <a:extLst>
              <a:ext uri="{FF2B5EF4-FFF2-40B4-BE49-F238E27FC236}">
                <a16:creationId xmlns:a16="http://schemas.microsoft.com/office/drawing/2014/main" xmlns="" id="{D9A19FCD-63AE-4874-9A50-9E5ABE448B71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Line 6">
            <a:extLst>
              <a:ext uri="{FF2B5EF4-FFF2-40B4-BE49-F238E27FC236}">
                <a16:creationId xmlns:a16="http://schemas.microsoft.com/office/drawing/2014/main" xmlns="" id="{638D2FF8-4226-48AF-8AE0-7AE6E305458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26670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Line 7">
            <a:extLst>
              <a:ext uri="{FF2B5EF4-FFF2-40B4-BE49-F238E27FC236}">
                <a16:creationId xmlns:a16="http://schemas.microsoft.com/office/drawing/2014/main" xmlns="" id="{DD71F69C-0951-4E79-9F70-EFFEE44C598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2098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Line 8">
            <a:extLst>
              <a:ext uri="{FF2B5EF4-FFF2-40B4-BE49-F238E27FC236}">
                <a16:creationId xmlns:a16="http://schemas.microsoft.com/office/drawing/2014/main" xmlns="" id="{F3E936E0-B88D-4E05-AB8B-607D4EA77E1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4384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Line 9">
            <a:extLst>
              <a:ext uri="{FF2B5EF4-FFF2-40B4-BE49-F238E27FC236}">
                <a16:creationId xmlns:a16="http://schemas.microsoft.com/office/drawing/2014/main" xmlns="" id="{6C60B45C-0420-4451-A3C7-7FC0790DD60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2098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>
            <a:extLst>
              <a:ext uri="{FF2B5EF4-FFF2-40B4-BE49-F238E27FC236}">
                <a16:creationId xmlns:a16="http://schemas.microsoft.com/office/drawing/2014/main" xmlns="" id="{8134FE6A-4B69-4956-8BC3-A338ABBFA72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1981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Line 11">
            <a:extLst>
              <a:ext uri="{FF2B5EF4-FFF2-40B4-BE49-F238E27FC236}">
                <a16:creationId xmlns:a16="http://schemas.microsoft.com/office/drawing/2014/main" xmlns="" id="{0199F3E6-6705-460F-B430-A3564B5A0AFD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1981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Line 12">
            <a:extLst>
              <a:ext uri="{FF2B5EF4-FFF2-40B4-BE49-F238E27FC236}">
                <a16:creationId xmlns:a16="http://schemas.microsoft.com/office/drawing/2014/main" xmlns="" id="{1F7049F4-D70B-4969-94B5-811CA8C2C86A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209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Line 13">
            <a:extLst>
              <a:ext uri="{FF2B5EF4-FFF2-40B4-BE49-F238E27FC236}">
                <a16:creationId xmlns:a16="http://schemas.microsoft.com/office/drawing/2014/main" xmlns="" id="{114C8CC5-558B-416B-864C-94A17E90B191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2438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Line 14">
            <a:extLst>
              <a:ext uri="{FF2B5EF4-FFF2-40B4-BE49-F238E27FC236}">
                <a16:creationId xmlns:a16="http://schemas.microsoft.com/office/drawing/2014/main" xmlns="" id="{09E3866E-5951-4C52-B38D-CB3AA153173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438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Line 15">
            <a:extLst>
              <a:ext uri="{FF2B5EF4-FFF2-40B4-BE49-F238E27FC236}">
                <a16:creationId xmlns:a16="http://schemas.microsoft.com/office/drawing/2014/main" xmlns="" id="{7256A71E-CB60-4447-9AFD-B9C2BE61B29F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2209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Text Box 16">
            <a:extLst>
              <a:ext uri="{FF2B5EF4-FFF2-40B4-BE49-F238E27FC236}">
                <a16:creationId xmlns:a16="http://schemas.microsoft.com/office/drawing/2014/main" xmlns="" id="{E1E5D4D0-176F-42F9-8BE8-9D384D073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133600"/>
            <a:ext cx="441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000"/>
              <a:t>Z</a:t>
            </a:r>
            <a:r>
              <a:rPr lang="en-US" altLang="en-US" baseline="-25000"/>
              <a:t>o</a:t>
            </a:r>
            <a:endParaRPr lang="en-US" altLang="en-US"/>
          </a:p>
        </p:txBody>
      </p:sp>
      <p:sp>
        <p:nvSpPr>
          <p:cNvPr id="11281" name="Text Box 17">
            <a:extLst>
              <a:ext uri="{FF2B5EF4-FFF2-40B4-BE49-F238E27FC236}">
                <a16:creationId xmlns:a16="http://schemas.microsoft.com/office/drawing/2014/main" xmlns="" id="{9F3EE57D-938C-4040-9476-322C39EE8B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133600"/>
            <a:ext cx="441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000"/>
              <a:t>Z</a:t>
            </a:r>
            <a:r>
              <a:rPr lang="en-US" altLang="en-US" baseline="-25000"/>
              <a:t>o</a:t>
            </a:r>
            <a:endParaRPr lang="en-US" altLang="en-US" sz="2000"/>
          </a:p>
        </p:txBody>
      </p:sp>
      <p:sp>
        <p:nvSpPr>
          <p:cNvPr id="11282" name="Text Box 18">
            <a:extLst>
              <a:ext uri="{FF2B5EF4-FFF2-40B4-BE49-F238E27FC236}">
                <a16:creationId xmlns:a16="http://schemas.microsoft.com/office/drawing/2014/main" xmlns="" id="{B84A9D61-C970-4496-B1F1-2CD12963E3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3525" y="2022475"/>
            <a:ext cx="561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Z</a:t>
            </a:r>
            <a:r>
              <a:rPr lang="en-US" altLang="en-US" baseline="-25000"/>
              <a:t>oc</a:t>
            </a:r>
            <a:endParaRPr lang="en-US" altLang="en-US"/>
          </a:p>
        </p:txBody>
      </p:sp>
      <p:graphicFrame>
        <p:nvGraphicFramePr>
          <p:cNvPr id="11283" name="Object 19">
            <a:extLst>
              <a:ext uri="{FF2B5EF4-FFF2-40B4-BE49-F238E27FC236}">
                <a16:creationId xmlns:a16="http://schemas.microsoft.com/office/drawing/2014/main" xmlns="" id="{85BA3907-CE6E-431C-BB67-F0D24C8D2E1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38400" y="3657600"/>
          <a:ext cx="1524000" cy="1004888"/>
        </p:xfrm>
        <a:graphic>
          <a:graphicData uri="http://schemas.openxmlformats.org/presentationml/2006/ole">
            <p:oleObj spid="_x0000_s19457" name="Equation" r:id="rId3" imgW="749160" imgH="495000" progId="Equation.3">
              <p:embed/>
            </p:oleObj>
          </a:graphicData>
        </a:graphic>
      </p:graphicFrame>
      <p:graphicFrame>
        <p:nvGraphicFramePr>
          <p:cNvPr id="11284" name="Object 20">
            <a:extLst>
              <a:ext uri="{FF2B5EF4-FFF2-40B4-BE49-F238E27FC236}">
                <a16:creationId xmlns:a16="http://schemas.microsoft.com/office/drawing/2014/main" xmlns="" id="{47B65994-829E-411A-A7F4-296D3D54ADC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0" y="5029200"/>
          <a:ext cx="2833688" cy="1103313"/>
        </p:xfrm>
        <a:graphic>
          <a:graphicData uri="http://schemas.openxmlformats.org/presentationml/2006/ole">
            <p:oleObj spid="_x0000_s19458" name="Equation" r:id="rId4" imgW="1396800" imgH="545760" progId="Equation.3">
              <p:embed/>
            </p:oleObj>
          </a:graphicData>
        </a:graphic>
      </p:graphicFrame>
      <p:graphicFrame>
        <p:nvGraphicFramePr>
          <p:cNvPr id="11285" name="Object 21">
            <a:extLst>
              <a:ext uri="{FF2B5EF4-FFF2-40B4-BE49-F238E27FC236}">
                <a16:creationId xmlns:a16="http://schemas.microsoft.com/office/drawing/2014/main" xmlns="" id="{D4EBF086-6D4D-4CFD-AAC0-47705956382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91200" y="5105400"/>
          <a:ext cx="2362200" cy="1154113"/>
        </p:xfrm>
        <a:graphic>
          <a:graphicData uri="http://schemas.openxmlformats.org/presentationml/2006/ole">
            <p:oleObj spid="_x0000_s19459" name="Equation" r:id="rId5" imgW="1143000" imgH="558720" progId="Equation.3">
              <p:embed/>
            </p:oleObj>
          </a:graphicData>
        </a:graphic>
      </p:graphicFrame>
      <p:sp>
        <p:nvSpPr>
          <p:cNvPr id="11286" name="Text Box 22">
            <a:extLst>
              <a:ext uri="{FF2B5EF4-FFF2-40B4-BE49-F238E27FC236}">
                <a16:creationId xmlns:a16="http://schemas.microsoft.com/office/drawing/2014/main" xmlns="" id="{038DDCC0-D0A5-4D7B-9F1F-D0A15570C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886200"/>
            <a:ext cx="684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For </a:t>
            </a:r>
          </a:p>
        </p:txBody>
      </p:sp>
      <p:graphicFrame>
        <p:nvGraphicFramePr>
          <p:cNvPr id="11287" name="Object 23">
            <a:extLst>
              <a:ext uri="{FF2B5EF4-FFF2-40B4-BE49-F238E27FC236}">
                <a16:creationId xmlns:a16="http://schemas.microsoft.com/office/drawing/2014/main" xmlns="" id="{132FF183-13FA-49C8-92C8-B78E8A2012E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7800" y="3733800"/>
          <a:ext cx="646113" cy="685800"/>
        </p:xfrm>
        <a:graphic>
          <a:graphicData uri="http://schemas.openxmlformats.org/presentationml/2006/ole">
            <p:oleObj spid="_x0000_s19460" name="Equation" r:id="rId6" imgW="431640" imgH="457200" progId="Equation.3">
              <p:embed/>
            </p:oleObj>
          </a:graphicData>
        </a:graphic>
      </p:graphicFrame>
      <p:sp>
        <p:nvSpPr>
          <p:cNvPr id="11288" name="Text Box 24">
            <a:extLst>
              <a:ext uri="{FF2B5EF4-FFF2-40B4-BE49-F238E27FC236}">
                <a16:creationId xmlns:a16="http://schemas.microsoft.com/office/drawing/2014/main" xmlns="" id="{D10B41EB-3FA9-4AA7-A842-5DCFE15D65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334000"/>
            <a:ext cx="608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For</a:t>
            </a:r>
          </a:p>
        </p:txBody>
      </p:sp>
      <p:graphicFrame>
        <p:nvGraphicFramePr>
          <p:cNvPr id="11289" name="Object 25">
            <a:extLst>
              <a:ext uri="{FF2B5EF4-FFF2-40B4-BE49-F238E27FC236}">
                <a16:creationId xmlns:a16="http://schemas.microsoft.com/office/drawing/2014/main" xmlns="" id="{DC0CF69C-BE00-40BA-924C-0C1BF58CFB5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71600" y="5257800"/>
          <a:ext cx="646113" cy="685800"/>
        </p:xfrm>
        <a:graphic>
          <a:graphicData uri="http://schemas.openxmlformats.org/presentationml/2006/ole">
            <p:oleObj spid="_x0000_s19461" name="Equation" r:id="rId7" imgW="431640" imgH="457200" progId="Equation.3">
              <p:embed/>
            </p:oleObj>
          </a:graphicData>
        </a:graphic>
      </p:graphicFrame>
      <p:graphicFrame>
        <p:nvGraphicFramePr>
          <p:cNvPr id="11290" name="Object 26">
            <a:extLst>
              <a:ext uri="{FF2B5EF4-FFF2-40B4-BE49-F238E27FC236}">
                <a16:creationId xmlns:a16="http://schemas.microsoft.com/office/drawing/2014/main" xmlns="" id="{40C1CB4C-D1CF-4662-99BD-5B14FD25A13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71800" y="1600200"/>
          <a:ext cx="263525" cy="400050"/>
        </p:xfrm>
        <a:graphic>
          <a:graphicData uri="http://schemas.openxmlformats.org/presentationml/2006/ole">
            <p:oleObj spid="_x0000_s19462" name="Equation" r:id="rId8" imgW="126720" imgH="190440" progId="Equation.3">
              <p:embed/>
            </p:oleObj>
          </a:graphicData>
        </a:graphic>
      </p:graphicFrame>
      <p:sp>
        <p:nvSpPr>
          <p:cNvPr id="11291" name="Line 27">
            <a:extLst>
              <a:ext uri="{FF2B5EF4-FFF2-40B4-BE49-F238E27FC236}">
                <a16:creationId xmlns:a16="http://schemas.microsoft.com/office/drawing/2014/main" xmlns="" id="{B1DCF6E8-D5F5-4105-B8F1-D293A103C95C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1828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2" name="Line 28">
            <a:extLst>
              <a:ext uri="{FF2B5EF4-FFF2-40B4-BE49-F238E27FC236}">
                <a16:creationId xmlns:a16="http://schemas.microsoft.com/office/drawing/2014/main" xmlns="" id="{4C0EA993-E19A-4C72-9604-3FA78AB03ED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1828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3" name="Line 29">
            <a:extLst>
              <a:ext uri="{FF2B5EF4-FFF2-40B4-BE49-F238E27FC236}">
                <a16:creationId xmlns:a16="http://schemas.microsoft.com/office/drawing/2014/main" xmlns="" id="{40603012-2724-4ACA-8B67-AE30471980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0" y="1905000"/>
            <a:ext cx="1371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8" name="Line 34">
            <a:extLst>
              <a:ext uri="{FF2B5EF4-FFF2-40B4-BE49-F238E27FC236}">
                <a16:creationId xmlns:a16="http://schemas.microsoft.com/office/drawing/2014/main" xmlns="" id="{35603E68-8A34-4CE1-883D-510F1971DAE1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2514600"/>
            <a:ext cx="0" cy="406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9" name="Line 35">
            <a:extLst>
              <a:ext uri="{FF2B5EF4-FFF2-40B4-BE49-F238E27FC236}">
                <a16:creationId xmlns:a16="http://schemas.microsoft.com/office/drawing/2014/main" xmlns="" id="{ED00613F-B712-4E18-90B4-DD3A81D94F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81800" y="2895600"/>
            <a:ext cx="1371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0" name="Line 36">
            <a:extLst>
              <a:ext uri="{FF2B5EF4-FFF2-40B4-BE49-F238E27FC236}">
                <a16:creationId xmlns:a16="http://schemas.microsoft.com/office/drawing/2014/main" xmlns="" id="{2F277BAE-5AF7-41EB-8B5B-20572F32F04E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1905000"/>
            <a:ext cx="0" cy="406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2" name="Line 38">
            <a:extLst>
              <a:ext uri="{FF2B5EF4-FFF2-40B4-BE49-F238E27FC236}">
                <a16:creationId xmlns:a16="http://schemas.microsoft.com/office/drawing/2014/main" xmlns="" id="{7DCE69E1-4EF3-4094-841E-2EFA5B03EBE1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2286000"/>
            <a:ext cx="45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3" name="Line 39">
            <a:extLst>
              <a:ext uri="{FF2B5EF4-FFF2-40B4-BE49-F238E27FC236}">
                <a16:creationId xmlns:a16="http://schemas.microsoft.com/office/drawing/2014/main" xmlns="" id="{80ADD5E2-30F6-40A0-8DC6-107A2C061196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2514600"/>
            <a:ext cx="45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4" name="Line 40">
            <a:extLst>
              <a:ext uri="{FF2B5EF4-FFF2-40B4-BE49-F238E27FC236}">
                <a16:creationId xmlns:a16="http://schemas.microsoft.com/office/drawing/2014/main" xmlns="" id="{4D6F9626-A21C-4AC1-A44A-7287B22E0651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2209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5" name="Line 41">
            <a:extLst>
              <a:ext uri="{FF2B5EF4-FFF2-40B4-BE49-F238E27FC236}">
                <a16:creationId xmlns:a16="http://schemas.microsoft.com/office/drawing/2014/main" xmlns="" id="{0ACB52D1-8F79-4393-8140-D7C30CDE2935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2362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6" name="Line 42">
            <a:extLst>
              <a:ext uri="{FF2B5EF4-FFF2-40B4-BE49-F238E27FC236}">
                <a16:creationId xmlns:a16="http://schemas.microsoft.com/office/drawing/2014/main" xmlns="" id="{AC5CAAD3-7081-439A-958E-B70C19065906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2514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xmlns="" id="{72758F87-C980-447E-86E9-DF8BC9BC67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Inductance</a:t>
            </a:r>
          </a:p>
        </p:txBody>
      </p:sp>
      <p:sp>
        <p:nvSpPr>
          <p:cNvPr id="12292" name="Line 4">
            <a:extLst>
              <a:ext uri="{FF2B5EF4-FFF2-40B4-BE49-F238E27FC236}">
                <a16:creationId xmlns:a16="http://schemas.microsoft.com/office/drawing/2014/main" xmlns="" id="{4014C41D-A5AE-46C4-A95B-583DAF2F393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22098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Line 5">
            <a:extLst>
              <a:ext uri="{FF2B5EF4-FFF2-40B4-BE49-F238E27FC236}">
                <a16:creationId xmlns:a16="http://schemas.microsoft.com/office/drawing/2014/main" xmlns="" id="{397681AC-A3FC-42E0-AF76-510E4DA1EC9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26670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Line 6">
            <a:extLst>
              <a:ext uri="{FF2B5EF4-FFF2-40B4-BE49-F238E27FC236}">
                <a16:creationId xmlns:a16="http://schemas.microsoft.com/office/drawing/2014/main" xmlns="" id="{14ECCFED-1ED8-45FF-9602-B4DC72836B5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24384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Line 7">
            <a:extLst>
              <a:ext uri="{FF2B5EF4-FFF2-40B4-BE49-F238E27FC236}">
                <a16:creationId xmlns:a16="http://schemas.microsoft.com/office/drawing/2014/main" xmlns="" id="{1E6FCFAF-A60A-419C-AF64-9F51192F66E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19812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Line 8">
            <a:extLst>
              <a:ext uri="{FF2B5EF4-FFF2-40B4-BE49-F238E27FC236}">
                <a16:creationId xmlns:a16="http://schemas.microsoft.com/office/drawing/2014/main" xmlns="" id="{10BB83A0-60C4-481A-B813-054E3246BFC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6670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Line 9">
            <a:extLst>
              <a:ext uri="{FF2B5EF4-FFF2-40B4-BE49-F238E27FC236}">
                <a16:creationId xmlns:a16="http://schemas.microsoft.com/office/drawing/2014/main" xmlns="" id="{F330FDE6-D52A-4302-BE89-FE64A578EA5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19812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Line 10">
            <a:extLst>
              <a:ext uri="{FF2B5EF4-FFF2-40B4-BE49-F238E27FC236}">
                <a16:creationId xmlns:a16="http://schemas.microsoft.com/office/drawing/2014/main" xmlns="" id="{023514D8-926B-4208-B524-5E62BED6913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1981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Line 11">
            <a:extLst>
              <a:ext uri="{FF2B5EF4-FFF2-40B4-BE49-F238E27FC236}">
                <a16:creationId xmlns:a16="http://schemas.microsoft.com/office/drawing/2014/main" xmlns="" id="{FFBE7301-EE97-4C58-BFC7-399BF885CB9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1981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Line 12">
            <a:extLst>
              <a:ext uri="{FF2B5EF4-FFF2-40B4-BE49-F238E27FC236}">
                <a16:creationId xmlns:a16="http://schemas.microsoft.com/office/drawing/2014/main" xmlns="" id="{8761587F-AF5D-4662-B6D0-009BD42FDEB1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1981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Line 13">
            <a:extLst>
              <a:ext uri="{FF2B5EF4-FFF2-40B4-BE49-F238E27FC236}">
                <a16:creationId xmlns:a16="http://schemas.microsoft.com/office/drawing/2014/main" xmlns="" id="{B963E1D7-3889-4733-8F50-787DD2D44B16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2438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Line 14">
            <a:extLst>
              <a:ext uri="{FF2B5EF4-FFF2-40B4-BE49-F238E27FC236}">
                <a16:creationId xmlns:a16="http://schemas.microsoft.com/office/drawing/2014/main" xmlns="" id="{4B014B68-396C-47CB-81EA-BCFE0A01FC9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438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Line 15">
            <a:extLst>
              <a:ext uri="{FF2B5EF4-FFF2-40B4-BE49-F238E27FC236}">
                <a16:creationId xmlns:a16="http://schemas.microsoft.com/office/drawing/2014/main" xmlns="" id="{01DBD387-A48E-465C-9F80-DD65475AC8EC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1981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Text Box 16">
            <a:extLst>
              <a:ext uri="{FF2B5EF4-FFF2-40B4-BE49-F238E27FC236}">
                <a16:creationId xmlns:a16="http://schemas.microsoft.com/office/drawing/2014/main" xmlns="" id="{FB9C2737-596A-4335-91A7-50755092AD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133600"/>
            <a:ext cx="441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000"/>
              <a:t>Z</a:t>
            </a:r>
            <a:r>
              <a:rPr lang="en-US" altLang="en-US" baseline="-25000"/>
              <a:t>o</a:t>
            </a:r>
            <a:endParaRPr lang="en-US" altLang="en-US"/>
          </a:p>
        </p:txBody>
      </p:sp>
      <p:sp>
        <p:nvSpPr>
          <p:cNvPr id="12305" name="Text Box 17">
            <a:extLst>
              <a:ext uri="{FF2B5EF4-FFF2-40B4-BE49-F238E27FC236}">
                <a16:creationId xmlns:a16="http://schemas.microsoft.com/office/drawing/2014/main" xmlns="" id="{630C4545-0BDC-466F-9017-1FE0D42BF0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133600"/>
            <a:ext cx="441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000"/>
              <a:t>Z</a:t>
            </a:r>
            <a:r>
              <a:rPr lang="en-US" altLang="en-US" baseline="-25000"/>
              <a:t>o</a:t>
            </a:r>
            <a:endParaRPr lang="en-US" altLang="en-US" sz="2000"/>
          </a:p>
        </p:txBody>
      </p:sp>
      <p:sp>
        <p:nvSpPr>
          <p:cNvPr id="12306" name="Text Box 18">
            <a:extLst>
              <a:ext uri="{FF2B5EF4-FFF2-40B4-BE49-F238E27FC236}">
                <a16:creationId xmlns:a16="http://schemas.microsoft.com/office/drawing/2014/main" xmlns="" id="{CEC3DB36-0886-4F71-8A48-CA193A87A3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3525" y="2071688"/>
            <a:ext cx="565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000"/>
              <a:t>Z</a:t>
            </a:r>
            <a:r>
              <a:rPr lang="en-US" altLang="en-US" baseline="-25000"/>
              <a:t>oL</a:t>
            </a:r>
            <a:endParaRPr lang="en-US" altLang="en-US"/>
          </a:p>
        </p:txBody>
      </p:sp>
      <p:graphicFrame>
        <p:nvGraphicFramePr>
          <p:cNvPr id="12307" name="Object 19">
            <a:extLst>
              <a:ext uri="{FF2B5EF4-FFF2-40B4-BE49-F238E27FC236}">
                <a16:creationId xmlns:a16="http://schemas.microsoft.com/office/drawing/2014/main" xmlns="" id="{3368BAD0-8946-4E45-BD4E-D546CE264EA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71800" y="1600200"/>
          <a:ext cx="263525" cy="400050"/>
        </p:xfrm>
        <a:graphic>
          <a:graphicData uri="http://schemas.openxmlformats.org/presentationml/2006/ole">
            <p:oleObj spid="_x0000_s20481" name="Equation" r:id="rId3" imgW="126720" imgH="190440" progId="Equation.3">
              <p:embed/>
            </p:oleObj>
          </a:graphicData>
        </a:graphic>
      </p:graphicFrame>
      <p:sp>
        <p:nvSpPr>
          <p:cNvPr id="12308" name="Line 20">
            <a:extLst>
              <a:ext uri="{FF2B5EF4-FFF2-40B4-BE49-F238E27FC236}">
                <a16:creationId xmlns:a16="http://schemas.microsoft.com/office/drawing/2014/main" xmlns="" id="{E57A9E03-8EFB-428A-B30B-911F23AE7D2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1828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9" name="Line 21">
            <a:extLst>
              <a:ext uri="{FF2B5EF4-FFF2-40B4-BE49-F238E27FC236}">
                <a16:creationId xmlns:a16="http://schemas.microsoft.com/office/drawing/2014/main" xmlns="" id="{D40760D6-A1A4-46ED-928A-03D1E0AF67A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1828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2310" name="Object 22">
            <a:extLst>
              <a:ext uri="{FF2B5EF4-FFF2-40B4-BE49-F238E27FC236}">
                <a16:creationId xmlns:a16="http://schemas.microsoft.com/office/drawing/2014/main" xmlns="" id="{16E60BE3-4C87-4BBB-A6B2-9AB71B7A651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05600" y="2209800"/>
          <a:ext cx="2133600" cy="358775"/>
        </p:xfrm>
        <a:graphic>
          <a:graphicData uri="http://schemas.openxmlformats.org/presentationml/2006/ole">
            <p:oleObj spid="_x0000_s20482" name="VISIO" r:id="rId4" imgW="1640880" imgH="275760" progId="">
              <p:embed/>
            </p:oleObj>
          </a:graphicData>
        </a:graphic>
      </p:graphicFrame>
      <p:graphicFrame>
        <p:nvGraphicFramePr>
          <p:cNvPr id="12311" name="Object 23">
            <a:extLst>
              <a:ext uri="{FF2B5EF4-FFF2-40B4-BE49-F238E27FC236}">
                <a16:creationId xmlns:a16="http://schemas.microsoft.com/office/drawing/2014/main" xmlns="" id="{21267877-412B-45E0-81B0-E3FB266EB11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14600" y="3657600"/>
          <a:ext cx="1379538" cy="976313"/>
        </p:xfrm>
        <a:graphic>
          <a:graphicData uri="http://schemas.openxmlformats.org/presentationml/2006/ole">
            <p:oleObj spid="_x0000_s20483" name="Equation" r:id="rId5" imgW="698400" imgH="495000" progId="Equation.3">
              <p:embed/>
            </p:oleObj>
          </a:graphicData>
        </a:graphic>
      </p:graphicFrame>
      <p:graphicFrame>
        <p:nvGraphicFramePr>
          <p:cNvPr id="12312" name="Object 24">
            <a:extLst>
              <a:ext uri="{FF2B5EF4-FFF2-40B4-BE49-F238E27FC236}">
                <a16:creationId xmlns:a16="http://schemas.microsoft.com/office/drawing/2014/main" xmlns="" id="{6869264B-67AC-43BF-A2D5-B0AF8058851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14600" y="4953000"/>
          <a:ext cx="2328863" cy="1019175"/>
        </p:xfrm>
        <a:graphic>
          <a:graphicData uri="http://schemas.openxmlformats.org/presentationml/2006/ole">
            <p:oleObj spid="_x0000_s20484" name="Equation" r:id="rId6" imgW="1244520" imgH="545760" progId="Equation.3">
              <p:embed/>
            </p:oleObj>
          </a:graphicData>
        </a:graphic>
      </p:graphicFrame>
      <p:graphicFrame>
        <p:nvGraphicFramePr>
          <p:cNvPr id="12313" name="Object 25">
            <a:extLst>
              <a:ext uri="{FF2B5EF4-FFF2-40B4-BE49-F238E27FC236}">
                <a16:creationId xmlns:a16="http://schemas.microsoft.com/office/drawing/2014/main" xmlns="" id="{EBC195EA-10E0-49ED-B1AB-4414BD305D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67400" y="4876800"/>
          <a:ext cx="2362200" cy="1154113"/>
        </p:xfrm>
        <a:graphic>
          <a:graphicData uri="http://schemas.openxmlformats.org/presentationml/2006/ole">
            <p:oleObj spid="_x0000_s20485" name="Equation" r:id="rId7" imgW="1143000" imgH="558720" progId="Equation.3">
              <p:embed/>
            </p:oleObj>
          </a:graphicData>
        </a:graphic>
      </p:graphicFrame>
      <p:sp>
        <p:nvSpPr>
          <p:cNvPr id="12314" name="Line 26">
            <a:extLst>
              <a:ext uri="{FF2B5EF4-FFF2-40B4-BE49-F238E27FC236}">
                <a16:creationId xmlns:a16="http://schemas.microsoft.com/office/drawing/2014/main" xmlns="" id="{4AC4D1A3-87BB-463E-ABB7-77EA40AF6F63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2209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Line 27">
            <a:extLst>
              <a:ext uri="{FF2B5EF4-FFF2-40B4-BE49-F238E27FC236}">
                <a16:creationId xmlns:a16="http://schemas.microsoft.com/office/drawing/2014/main" xmlns="" id="{BA2716D9-9F4E-49F1-87FB-38760374B00A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2362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6" name="Line 28">
            <a:extLst>
              <a:ext uri="{FF2B5EF4-FFF2-40B4-BE49-F238E27FC236}">
                <a16:creationId xmlns:a16="http://schemas.microsoft.com/office/drawing/2014/main" xmlns="" id="{31B1FF21-8D69-4202-ABD4-545E994F593D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2514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7" name="Text Box 29">
            <a:extLst>
              <a:ext uri="{FF2B5EF4-FFF2-40B4-BE49-F238E27FC236}">
                <a16:creationId xmlns:a16="http://schemas.microsoft.com/office/drawing/2014/main" xmlns="" id="{E2FFF065-7916-4875-AAEA-0500C1CE36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886200"/>
            <a:ext cx="684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For </a:t>
            </a:r>
          </a:p>
        </p:txBody>
      </p:sp>
      <p:graphicFrame>
        <p:nvGraphicFramePr>
          <p:cNvPr id="12318" name="Object 30">
            <a:extLst>
              <a:ext uri="{FF2B5EF4-FFF2-40B4-BE49-F238E27FC236}">
                <a16:creationId xmlns:a16="http://schemas.microsoft.com/office/drawing/2014/main" xmlns="" id="{F908D6BE-68F3-4B05-8AE0-C7E12F46ADC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7800" y="3733800"/>
          <a:ext cx="646113" cy="685800"/>
        </p:xfrm>
        <a:graphic>
          <a:graphicData uri="http://schemas.openxmlformats.org/presentationml/2006/ole">
            <p:oleObj spid="_x0000_s20486" name="Equation" r:id="rId8" imgW="431640" imgH="457200" progId="Equation.3">
              <p:embed/>
            </p:oleObj>
          </a:graphicData>
        </a:graphic>
      </p:graphicFrame>
      <p:sp>
        <p:nvSpPr>
          <p:cNvPr id="12319" name="Text Box 31">
            <a:extLst>
              <a:ext uri="{FF2B5EF4-FFF2-40B4-BE49-F238E27FC236}">
                <a16:creationId xmlns:a16="http://schemas.microsoft.com/office/drawing/2014/main" xmlns="" id="{3FB42B8B-6F0E-4A03-903F-D296B65B60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105400"/>
            <a:ext cx="608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For</a:t>
            </a:r>
          </a:p>
        </p:txBody>
      </p:sp>
      <p:graphicFrame>
        <p:nvGraphicFramePr>
          <p:cNvPr id="12320" name="Object 32">
            <a:extLst>
              <a:ext uri="{FF2B5EF4-FFF2-40B4-BE49-F238E27FC236}">
                <a16:creationId xmlns:a16="http://schemas.microsoft.com/office/drawing/2014/main" xmlns="" id="{0BD283F3-D3DE-42A4-B947-5780EDA8349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71600" y="5029200"/>
          <a:ext cx="646113" cy="685800"/>
        </p:xfrm>
        <a:graphic>
          <a:graphicData uri="http://schemas.openxmlformats.org/presentationml/2006/ole">
            <p:oleObj spid="_x0000_s20487" name="Equation" r:id="rId9" imgW="43164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xmlns="" id="{0BD4D236-6D14-46C2-AA3F-A8EC73AD72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Short Stub</a:t>
            </a:r>
          </a:p>
        </p:txBody>
      </p:sp>
      <p:sp>
        <p:nvSpPr>
          <p:cNvPr id="13316" name="Line 4">
            <a:extLst>
              <a:ext uri="{FF2B5EF4-FFF2-40B4-BE49-F238E27FC236}">
                <a16:creationId xmlns:a16="http://schemas.microsoft.com/office/drawing/2014/main" xmlns="" id="{CDF4D7D0-CF16-43DF-AA1A-15D918B7D96F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20574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Line 5">
            <a:extLst>
              <a:ext uri="{FF2B5EF4-FFF2-40B4-BE49-F238E27FC236}">
                <a16:creationId xmlns:a16="http://schemas.microsoft.com/office/drawing/2014/main" xmlns="" id="{1D0BECFE-DD97-46BA-B9F7-341144CFF7D0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30480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xmlns="" id="{5331DE59-DCC7-49E9-93E5-ADE8789872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362200"/>
            <a:ext cx="152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7">
            <a:extLst>
              <a:ext uri="{FF2B5EF4-FFF2-40B4-BE49-F238E27FC236}">
                <a16:creationId xmlns:a16="http://schemas.microsoft.com/office/drawing/2014/main" xmlns="" id="{BB181983-9DD6-4C83-9A3E-C86D7AD208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6600" y="2057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8">
            <a:extLst>
              <a:ext uri="{FF2B5EF4-FFF2-40B4-BE49-F238E27FC236}">
                <a16:creationId xmlns:a16="http://schemas.microsoft.com/office/drawing/2014/main" xmlns="" id="{6B77A429-D008-4E79-BFB4-027CF74615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6600" y="2743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D4A02FA-3CC7-4079-91EF-2EC9985394D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000" y="15240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68D45C10-3174-44D6-814C-F74EFFA315E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000" y="2514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1">
            <a:extLst>
              <a:ext uri="{FF2B5EF4-FFF2-40B4-BE49-F238E27FC236}">
                <a16:creationId xmlns:a16="http://schemas.microsoft.com/office/drawing/2014/main" xmlns="" id="{FF18D640-0D97-4FB8-AD9A-1AD7E54337F7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1600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2">
            <a:extLst>
              <a:ext uri="{FF2B5EF4-FFF2-40B4-BE49-F238E27FC236}">
                <a16:creationId xmlns:a16="http://schemas.microsoft.com/office/drawing/2014/main" xmlns="" id="{2EB52E38-25E4-4C31-9672-1677F5BD9F00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2438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3">
            <a:extLst>
              <a:ext uri="{FF2B5EF4-FFF2-40B4-BE49-F238E27FC236}">
                <a16:creationId xmlns:a16="http://schemas.microsoft.com/office/drawing/2014/main" xmlns="" id="{9C98A763-0EAF-4798-90E3-4F79F1BA520B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2590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4">
            <a:extLst>
              <a:ext uri="{FF2B5EF4-FFF2-40B4-BE49-F238E27FC236}">
                <a16:creationId xmlns:a16="http://schemas.microsoft.com/office/drawing/2014/main" xmlns="" id="{EC2D7B73-CF19-4728-865E-B6FC463DDBE3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2743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5">
            <a:extLst>
              <a:ext uri="{FF2B5EF4-FFF2-40B4-BE49-F238E27FC236}">
                <a16:creationId xmlns:a16="http://schemas.microsoft.com/office/drawing/2014/main" xmlns="" id="{0A99AC92-02D9-43BE-80AA-3700E7867D4F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20574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6">
            <a:extLst>
              <a:ext uri="{FF2B5EF4-FFF2-40B4-BE49-F238E27FC236}">
                <a16:creationId xmlns:a16="http://schemas.microsoft.com/office/drawing/2014/main" xmlns="" id="{E0882989-1D08-42BD-8BB6-6D53DE76D365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2362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7">
            <a:extLst>
              <a:ext uri="{FF2B5EF4-FFF2-40B4-BE49-F238E27FC236}">
                <a16:creationId xmlns:a16="http://schemas.microsoft.com/office/drawing/2014/main" xmlns="" id="{5E843703-7134-4036-BC1A-F1DBC26D1FE1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2362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8">
            <a:extLst>
              <a:ext uri="{FF2B5EF4-FFF2-40B4-BE49-F238E27FC236}">
                <a16:creationId xmlns:a16="http://schemas.microsoft.com/office/drawing/2014/main" xmlns="" id="{8EB8F009-AFA9-4AE1-80EA-83DD806ABC60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23622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9">
            <a:extLst>
              <a:ext uri="{FF2B5EF4-FFF2-40B4-BE49-F238E27FC236}">
                <a16:creationId xmlns:a16="http://schemas.microsoft.com/office/drawing/2014/main" xmlns="" id="{D0AE16F2-A7FA-4AB1-9129-EBF6091CA221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23622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Line 20">
            <a:extLst>
              <a:ext uri="{FF2B5EF4-FFF2-40B4-BE49-F238E27FC236}">
                <a16:creationId xmlns:a16="http://schemas.microsoft.com/office/drawing/2014/main" xmlns="" id="{B6B91E04-3331-4AA7-BA2D-D59A7279CAEB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3276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3" name="Line 21">
            <a:extLst>
              <a:ext uri="{FF2B5EF4-FFF2-40B4-BE49-F238E27FC236}">
                <a16:creationId xmlns:a16="http://schemas.microsoft.com/office/drawing/2014/main" xmlns="" id="{82F71E4D-A920-4CAD-A6A9-B3E458B6D437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2057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4" name="Line 22">
            <a:extLst>
              <a:ext uri="{FF2B5EF4-FFF2-40B4-BE49-F238E27FC236}">
                <a16:creationId xmlns:a16="http://schemas.microsoft.com/office/drawing/2014/main" xmlns="" id="{A3614ECC-1329-44A9-92B6-49C589434A10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2057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3335" name="Object 23">
            <a:extLst>
              <a:ext uri="{FF2B5EF4-FFF2-40B4-BE49-F238E27FC236}">
                <a16:creationId xmlns:a16="http://schemas.microsoft.com/office/drawing/2014/main" xmlns="" id="{D66ED081-97CA-4156-BD4C-233A07650D8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38800" y="3276600"/>
          <a:ext cx="762000" cy="658813"/>
        </p:xfrm>
        <a:graphic>
          <a:graphicData uri="http://schemas.openxmlformats.org/presentationml/2006/ole">
            <p:oleObj spid="_x0000_s21505" name="VISIO" r:id="rId3" imgW="955080" imgH="1072080" progId="">
              <p:embed/>
            </p:oleObj>
          </a:graphicData>
        </a:graphic>
      </p:graphicFrame>
      <p:sp>
        <p:nvSpPr>
          <p:cNvPr id="13336" name="Text Box 24">
            <a:extLst>
              <a:ext uri="{FF2B5EF4-FFF2-40B4-BE49-F238E27FC236}">
                <a16:creationId xmlns:a16="http://schemas.microsoft.com/office/drawing/2014/main" xmlns="" id="{3C5AB22E-BF18-4DCF-BB9F-D317C226F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1981200"/>
            <a:ext cx="471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Z</a:t>
            </a:r>
            <a:r>
              <a:rPr lang="en-US" altLang="en-US" baseline="-25000"/>
              <a:t>o</a:t>
            </a:r>
            <a:endParaRPr lang="en-US" altLang="en-US"/>
          </a:p>
        </p:txBody>
      </p:sp>
      <p:sp>
        <p:nvSpPr>
          <p:cNvPr id="13337" name="Text Box 25">
            <a:extLst>
              <a:ext uri="{FF2B5EF4-FFF2-40B4-BE49-F238E27FC236}">
                <a16:creationId xmlns:a16="http://schemas.microsoft.com/office/drawing/2014/main" xmlns="" id="{49E23515-2642-480C-A744-534AF50009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1525" y="2479675"/>
            <a:ext cx="369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Z</a:t>
            </a:r>
          </a:p>
        </p:txBody>
      </p:sp>
      <p:sp>
        <p:nvSpPr>
          <p:cNvPr id="13338" name="Text Box 26">
            <a:extLst>
              <a:ext uri="{FF2B5EF4-FFF2-40B4-BE49-F238E27FC236}">
                <a16:creationId xmlns:a16="http://schemas.microsoft.com/office/drawing/2014/main" xmlns="" id="{5F3BBA75-CD08-4311-8894-9C27169E37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1981200"/>
            <a:ext cx="471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Z</a:t>
            </a:r>
            <a:r>
              <a:rPr lang="en-US" altLang="en-US" baseline="-25000"/>
              <a:t>o</a:t>
            </a:r>
            <a:endParaRPr lang="en-US" altLang="en-US"/>
          </a:p>
        </p:txBody>
      </p:sp>
      <p:sp>
        <p:nvSpPr>
          <p:cNvPr id="13339" name="Text Box 27">
            <a:extLst>
              <a:ext uri="{FF2B5EF4-FFF2-40B4-BE49-F238E27FC236}">
                <a16:creationId xmlns:a16="http://schemas.microsoft.com/office/drawing/2014/main" xmlns="" id="{CC8712DB-9136-4A99-A4F4-48503FDAC9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4325" y="2327275"/>
            <a:ext cx="471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Z</a:t>
            </a:r>
            <a:r>
              <a:rPr lang="en-US" altLang="en-US" baseline="-25000"/>
              <a:t>o</a:t>
            </a:r>
            <a:endParaRPr lang="en-US" altLang="en-US"/>
          </a:p>
        </p:txBody>
      </p:sp>
      <p:sp>
        <p:nvSpPr>
          <p:cNvPr id="13340" name="Text Box 28">
            <a:extLst>
              <a:ext uri="{FF2B5EF4-FFF2-40B4-BE49-F238E27FC236}">
                <a16:creationId xmlns:a16="http://schemas.microsoft.com/office/drawing/2014/main" xmlns="" id="{8C17CC87-FF72-4625-BDBD-DA723980A8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6925" y="2327275"/>
            <a:ext cx="493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Z</a:t>
            </a:r>
            <a:r>
              <a:rPr lang="en-US" altLang="en-US" baseline="-25000"/>
              <a:t>L</a:t>
            </a:r>
            <a:endParaRPr lang="en-US" altLang="en-US"/>
          </a:p>
        </p:txBody>
      </p:sp>
      <p:graphicFrame>
        <p:nvGraphicFramePr>
          <p:cNvPr id="13341" name="Object 29">
            <a:extLst>
              <a:ext uri="{FF2B5EF4-FFF2-40B4-BE49-F238E27FC236}">
                <a16:creationId xmlns:a16="http://schemas.microsoft.com/office/drawing/2014/main" xmlns="" id="{61C08C12-6B3B-4C75-B4A0-75B2FE3670A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10200" y="2514600"/>
          <a:ext cx="363538" cy="552450"/>
        </p:xfrm>
        <a:graphic>
          <a:graphicData uri="http://schemas.openxmlformats.org/presentationml/2006/ole">
            <p:oleObj spid="_x0000_s21506" name="Equation" r:id="rId4" imgW="126720" imgH="190440" progId="Equation.3">
              <p:embed/>
            </p:oleObj>
          </a:graphicData>
        </a:graphic>
      </p:graphicFrame>
      <p:graphicFrame>
        <p:nvGraphicFramePr>
          <p:cNvPr id="13342" name="Object 30">
            <a:extLst>
              <a:ext uri="{FF2B5EF4-FFF2-40B4-BE49-F238E27FC236}">
                <a16:creationId xmlns:a16="http://schemas.microsoft.com/office/drawing/2014/main" xmlns="" id="{5AE32BF3-0A29-4A8F-AA71-CC8ADDD2EA7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81200" y="1371600"/>
          <a:ext cx="363538" cy="552450"/>
        </p:xfrm>
        <a:graphic>
          <a:graphicData uri="http://schemas.openxmlformats.org/presentationml/2006/ole">
            <p:oleObj spid="_x0000_s21507" name="Equation" r:id="rId5" imgW="126720" imgH="190440" progId="Equation.3">
              <p:embed/>
            </p:oleObj>
          </a:graphicData>
        </a:graphic>
      </p:graphicFrame>
      <p:sp>
        <p:nvSpPr>
          <p:cNvPr id="13343" name="Line 31">
            <a:extLst>
              <a:ext uri="{FF2B5EF4-FFF2-40B4-BE49-F238E27FC236}">
                <a16:creationId xmlns:a16="http://schemas.microsoft.com/office/drawing/2014/main" xmlns="" id="{1F039D07-2C05-40D4-B9E3-D715D24B2F3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15240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4" name="Line 32">
            <a:extLst>
              <a:ext uri="{FF2B5EF4-FFF2-40B4-BE49-F238E27FC236}">
                <a16:creationId xmlns:a16="http://schemas.microsoft.com/office/drawing/2014/main" xmlns="" id="{1E29A839-9A3F-4466-8ACE-0AD4719A0474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2362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3346" name="Object 34">
            <a:extLst>
              <a:ext uri="{FF2B5EF4-FFF2-40B4-BE49-F238E27FC236}">
                <a16:creationId xmlns:a16="http://schemas.microsoft.com/office/drawing/2014/main" xmlns="" id="{A262F80D-07CE-45C8-936C-1266545835A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68450" y="4724400"/>
          <a:ext cx="3340100" cy="727075"/>
        </p:xfrm>
        <a:graphic>
          <a:graphicData uri="http://schemas.openxmlformats.org/presentationml/2006/ole">
            <p:oleObj spid="_x0000_s21508" name="Equation" r:id="rId6" imgW="1333440" imgH="291960" progId="Equation.3">
              <p:embed/>
            </p:oleObj>
          </a:graphicData>
        </a:graphic>
      </p:graphicFrame>
      <p:graphicFrame>
        <p:nvGraphicFramePr>
          <p:cNvPr id="13347" name="Object 35">
            <a:extLst>
              <a:ext uri="{FF2B5EF4-FFF2-40B4-BE49-F238E27FC236}">
                <a16:creationId xmlns:a16="http://schemas.microsoft.com/office/drawing/2014/main" xmlns="" id="{EB446E63-BF08-48FA-8895-95DBF801DED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43600" y="4648200"/>
          <a:ext cx="2209800" cy="1216025"/>
        </p:xfrm>
        <a:graphic>
          <a:graphicData uri="http://schemas.openxmlformats.org/presentationml/2006/ole">
            <p:oleObj spid="_x0000_s21509" name="Equation" r:id="rId7" imgW="990360" imgH="545760" progId="Equation.3">
              <p:embed/>
            </p:oleObj>
          </a:graphicData>
        </a:graphic>
      </p:graphicFrame>
      <p:graphicFrame>
        <p:nvGraphicFramePr>
          <p:cNvPr id="13348" name="Object 36">
            <a:extLst>
              <a:ext uri="{FF2B5EF4-FFF2-40B4-BE49-F238E27FC236}">
                <a16:creationId xmlns:a16="http://schemas.microsoft.com/office/drawing/2014/main" xmlns="" id="{23D71260-04F6-4F7A-ABE7-A1BF946B58B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3962400"/>
          <a:ext cx="3576638" cy="527050"/>
        </p:xfrm>
        <a:graphic>
          <a:graphicData uri="http://schemas.openxmlformats.org/presentationml/2006/ole">
            <p:oleObj spid="_x0000_s21510" name="Equation" r:id="rId8" imgW="162540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9935E726-674F-4CEB-8209-A459593FB3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Open stub</a:t>
            </a:r>
          </a:p>
        </p:txBody>
      </p:sp>
      <p:sp>
        <p:nvSpPr>
          <p:cNvPr id="16388" name="Line 4">
            <a:extLst>
              <a:ext uri="{FF2B5EF4-FFF2-40B4-BE49-F238E27FC236}">
                <a16:creationId xmlns:a16="http://schemas.microsoft.com/office/drawing/2014/main" xmlns="" id="{010BC0DD-3810-43A7-ABDF-3DCA53A3AC54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20574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Line 5">
            <a:extLst>
              <a:ext uri="{FF2B5EF4-FFF2-40B4-BE49-F238E27FC236}">
                <a16:creationId xmlns:a16="http://schemas.microsoft.com/office/drawing/2014/main" xmlns="" id="{0BAEE29B-44B4-4E18-B231-6E93FE8EB1AD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30480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xmlns="" id="{F5B1CB45-C35D-4396-84D8-7C7F3474C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362200"/>
            <a:ext cx="152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Line 7">
            <a:extLst>
              <a:ext uri="{FF2B5EF4-FFF2-40B4-BE49-F238E27FC236}">
                <a16:creationId xmlns:a16="http://schemas.microsoft.com/office/drawing/2014/main" xmlns="" id="{E15372C9-E820-44EC-9954-F7CE0DFC26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6600" y="2057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Line 8">
            <a:extLst>
              <a:ext uri="{FF2B5EF4-FFF2-40B4-BE49-F238E27FC236}">
                <a16:creationId xmlns:a16="http://schemas.microsoft.com/office/drawing/2014/main" xmlns="" id="{3432825C-7247-49C9-B793-45E9223DBD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6600" y="2743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Line 9">
            <a:extLst>
              <a:ext uri="{FF2B5EF4-FFF2-40B4-BE49-F238E27FC236}">
                <a16:creationId xmlns:a16="http://schemas.microsoft.com/office/drawing/2014/main" xmlns="" id="{C13A6BBA-4A8A-42C1-A574-9DEC66A972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000" y="15240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>
            <a:extLst>
              <a:ext uri="{FF2B5EF4-FFF2-40B4-BE49-F238E27FC236}">
                <a16:creationId xmlns:a16="http://schemas.microsoft.com/office/drawing/2014/main" xmlns="" id="{724C440F-F93A-4B86-8BC0-E00176397F1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000" y="2514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Line 12">
            <a:extLst>
              <a:ext uri="{FF2B5EF4-FFF2-40B4-BE49-F238E27FC236}">
                <a16:creationId xmlns:a16="http://schemas.microsoft.com/office/drawing/2014/main" xmlns="" id="{9E7A6C83-8291-4E57-9F9F-340B6B370FBE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2438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Line 13">
            <a:extLst>
              <a:ext uri="{FF2B5EF4-FFF2-40B4-BE49-F238E27FC236}">
                <a16:creationId xmlns:a16="http://schemas.microsoft.com/office/drawing/2014/main" xmlns="" id="{A44EED8D-CA5D-4629-9F6E-B62711CE5B5F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2590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Line 14">
            <a:extLst>
              <a:ext uri="{FF2B5EF4-FFF2-40B4-BE49-F238E27FC236}">
                <a16:creationId xmlns:a16="http://schemas.microsoft.com/office/drawing/2014/main" xmlns="" id="{8C474C2F-C82C-41A7-9FF3-23F621C379B8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2743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5">
            <a:extLst>
              <a:ext uri="{FF2B5EF4-FFF2-40B4-BE49-F238E27FC236}">
                <a16:creationId xmlns:a16="http://schemas.microsoft.com/office/drawing/2014/main" xmlns="" id="{D72CFEEE-158C-4422-940D-7C36E9C6235E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20574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Line 16">
            <a:extLst>
              <a:ext uri="{FF2B5EF4-FFF2-40B4-BE49-F238E27FC236}">
                <a16:creationId xmlns:a16="http://schemas.microsoft.com/office/drawing/2014/main" xmlns="" id="{D839101C-3F08-4F99-AA2D-76911E26AF6F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2362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Line 17">
            <a:extLst>
              <a:ext uri="{FF2B5EF4-FFF2-40B4-BE49-F238E27FC236}">
                <a16:creationId xmlns:a16="http://schemas.microsoft.com/office/drawing/2014/main" xmlns="" id="{27205F44-BA70-4D6F-AD66-3EC3E563168B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2362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Line 18">
            <a:extLst>
              <a:ext uri="{FF2B5EF4-FFF2-40B4-BE49-F238E27FC236}">
                <a16:creationId xmlns:a16="http://schemas.microsoft.com/office/drawing/2014/main" xmlns="" id="{E5F2A251-6D78-4479-A910-19EC1D176050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23622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3" name="Line 19">
            <a:extLst>
              <a:ext uri="{FF2B5EF4-FFF2-40B4-BE49-F238E27FC236}">
                <a16:creationId xmlns:a16="http://schemas.microsoft.com/office/drawing/2014/main" xmlns="" id="{0BE30E7A-2729-4667-8492-1839CBFF01AB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23622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4" name="Line 20">
            <a:extLst>
              <a:ext uri="{FF2B5EF4-FFF2-40B4-BE49-F238E27FC236}">
                <a16:creationId xmlns:a16="http://schemas.microsoft.com/office/drawing/2014/main" xmlns="" id="{E9C8C4C0-CF24-4AA4-A4B6-C7214AD1A8C6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3276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5" name="Line 21">
            <a:extLst>
              <a:ext uri="{FF2B5EF4-FFF2-40B4-BE49-F238E27FC236}">
                <a16:creationId xmlns:a16="http://schemas.microsoft.com/office/drawing/2014/main" xmlns="" id="{5002DEF3-1E22-4341-958F-5351B287439B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2057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6" name="Line 22">
            <a:extLst>
              <a:ext uri="{FF2B5EF4-FFF2-40B4-BE49-F238E27FC236}">
                <a16:creationId xmlns:a16="http://schemas.microsoft.com/office/drawing/2014/main" xmlns="" id="{4A573E1F-765E-4B0A-8497-BAB7E119D33D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2057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8" name="Text Box 24">
            <a:extLst>
              <a:ext uri="{FF2B5EF4-FFF2-40B4-BE49-F238E27FC236}">
                <a16:creationId xmlns:a16="http://schemas.microsoft.com/office/drawing/2014/main" xmlns="" id="{A8F980AF-2E0F-470A-895E-49B8F664C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1981200"/>
            <a:ext cx="471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Z</a:t>
            </a:r>
            <a:r>
              <a:rPr lang="en-US" altLang="en-US" baseline="-25000"/>
              <a:t>o</a:t>
            </a:r>
            <a:endParaRPr lang="en-US" altLang="en-US"/>
          </a:p>
        </p:txBody>
      </p:sp>
      <p:sp>
        <p:nvSpPr>
          <p:cNvPr id="16409" name="Text Box 25">
            <a:extLst>
              <a:ext uri="{FF2B5EF4-FFF2-40B4-BE49-F238E27FC236}">
                <a16:creationId xmlns:a16="http://schemas.microsoft.com/office/drawing/2014/main" xmlns="" id="{DEBE4393-82AE-480C-83CC-AC7A5875E8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1525" y="2479675"/>
            <a:ext cx="369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Z</a:t>
            </a:r>
          </a:p>
        </p:txBody>
      </p:sp>
      <p:sp>
        <p:nvSpPr>
          <p:cNvPr id="16410" name="Text Box 26">
            <a:extLst>
              <a:ext uri="{FF2B5EF4-FFF2-40B4-BE49-F238E27FC236}">
                <a16:creationId xmlns:a16="http://schemas.microsoft.com/office/drawing/2014/main" xmlns="" id="{8B35A85B-C7DC-4E66-949C-1ABEE687A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1981200"/>
            <a:ext cx="471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Z</a:t>
            </a:r>
            <a:r>
              <a:rPr lang="en-US" altLang="en-US" baseline="-25000"/>
              <a:t>o</a:t>
            </a:r>
            <a:endParaRPr lang="en-US" altLang="en-US"/>
          </a:p>
        </p:txBody>
      </p:sp>
      <p:sp>
        <p:nvSpPr>
          <p:cNvPr id="16411" name="Text Box 27">
            <a:extLst>
              <a:ext uri="{FF2B5EF4-FFF2-40B4-BE49-F238E27FC236}">
                <a16:creationId xmlns:a16="http://schemas.microsoft.com/office/drawing/2014/main" xmlns="" id="{A64D88B7-E87F-4F83-B931-FD329C9BEF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4325" y="2327275"/>
            <a:ext cx="471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Z</a:t>
            </a:r>
            <a:r>
              <a:rPr lang="en-US" altLang="en-US" baseline="-25000"/>
              <a:t>o</a:t>
            </a:r>
            <a:endParaRPr lang="en-US" altLang="en-US"/>
          </a:p>
        </p:txBody>
      </p:sp>
      <p:sp>
        <p:nvSpPr>
          <p:cNvPr id="16412" name="Text Box 28">
            <a:extLst>
              <a:ext uri="{FF2B5EF4-FFF2-40B4-BE49-F238E27FC236}">
                <a16:creationId xmlns:a16="http://schemas.microsoft.com/office/drawing/2014/main" xmlns="" id="{DA4B3903-C5DC-45C7-BC14-1BE3CB251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6925" y="2327275"/>
            <a:ext cx="493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Z</a:t>
            </a:r>
            <a:r>
              <a:rPr lang="en-US" altLang="en-US" baseline="-25000"/>
              <a:t>L</a:t>
            </a:r>
            <a:endParaRPr lang="en-US" altLang="en-US"/>
          </a:p>
        </p:txBody>
      </p:sp>
      <p:graphicFrame>
        <p:nvGraphicFramePr>
          <p:cNvPr id="16413" name="Object 29">
            <a:extLst>
              <a:ext uri="{FF2B5EF4-FFF2-40B4-BE49-F238E27FC236}">
                <a16:creationId xmlns:a16="http://schemas.microsoft.com/office/drawing/2014/main" xmlns="" id="{87B0548C-EBEB-4D1B-9EC9-2FB57835B2F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10200" y="2514600"/>
          <a:ext cx="363538" cy="552450"/>
        </p:xfrm>
        <a:graphic>
          <a:graphicData uri="http://schemas.openxmlformats.org/presentationml/2006/ole">
            <p:oleObj spid="_x0000_s22529" name="Equation" r:id="rId3" imgW="126720" imgH="190440" progId="Equation.3">
              <p:embed/>
            </p:oleObj>
          </a:graphicData>
        </a:graphic>
      </p:graphicFrame>
      <p:graphicFrame>
        <p:nvGraphicFramePr>
          <p:cNvPr id="16414" name="Object 30">
            <a:extLst>
              <a:ext uri="{FF2B5EF4-FFF2-40B4-BE49-F238E27FC236}">
                <a16:creationId xmlns:a16="http://schemas.microsoft.com/office/drawing/2014/main" xmlns="" id="{6EE98954-CD11-4DF9-BC53-861A6B7661C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81200" y="1371600"/>
          <a:ext cx="363538" cy="552450"/>
        </p:xfrm>
        <a:graphic>
          <a:graphicData uri="http://schemas.openxmlformats.org/presentationml/2006/ole">
            <p:oleObj spid="_x0000_s22530" name="Equation" r:id="rId4" imgW="126720" imgH="190440" progId="Equation.3">
              <p:embed/>
            </p:oleObj>
          </a:graphicData>
        </a:graphic>
      </p:graphicFrame>
      <p:sp>
        <p:nvSpPr>
          <p:cNvPr id="16415" name="Line 31">
            <a:extLst>
              <a:ext uri="{FF2B5EF4-FFF2-40B4-BE49-F238E27FC236}">
                <a16:creationId xmlns:a16="http://schemas.microsoft.com/office/drawing/2014/main" xmlns="" id="{E9984271-405B-4B08-BA02-B2DFB77130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15240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16" name="Line 32">
            <a:extLst>
              <a:ext uri="{FF2B5EF4-FFF2-40B4-BE49-F238E27FC236}">
                <a16:creationId xmlns:a16="http://schemas.microsoft.com/office/drawing/2014/main" xmlns="" id="{E5418326-B476-473B-BF05-C80C30B14DB1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2362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6418" name="Object 34">
            <a:extLst>
              <a:ext uri="{FF2B5EF4-FFF2-40B4-BE49-F238E27FC236}">
                <a16:creationId xmlns:a16="http://schemas.microsoft.com/office/drawing/2014/main" xmlns="" id="{BC8F92F9-E9B0-4688-A5E8-54E8E1F8A3A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4648200"/>
          <a:ext cx="3276600" cy="727075"/>
        </p:xfrm>
        <a:graphic>
          <a:graphicData uri="http://schemas.openxmlformats.org/presentationml/2006/ole">
            <p:oleObj spid="_x0000_s22531" name="Equation" r:id="rId5" imgW="1307880" imgH="291960" progId="Equation.3">
              <p:embed/>
            </p:oleObj>
          </a:graphicData>
        </a:graphic>
      </p:graphicFrame>
      <p:graphicFrame>
        <p:nvGraphicFramePr>
          <p:cNvPr id="16419" name="Object 35">
            <a:extLst>
              <a:ext uri="{FF2B5EF4-FFF2-40B4-BE49-F238E27FC236}">
                <a16:creationId xmlns:a16="http://schemas.microsoft.com/office/drawing/2014/main" xmlns="" id="{AC043F79-8B86-45F1-8729-7482E875D89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43600" y="4648200"/>
          <a:ext cx="2209800" cy="1216025"/>
        </p:xfrm>
        <a:graphic>
          <a:graphicData uri="http://schemas.openxmlformats.org/presentationml/2006/ole">
            <p:oleObj spid="_x0000_s22532" name="Equation" r:id="rId6" imgW="990360" imgH="545760" progId="Equation.3">
              <p:embed/>
            </p:oleObj>
          </a:graphicData>
        </a:graphic>
      </p:graphicFrame>
      <p:graphicFrame>
        <p:nvGraphicFramePr>
          <p:cNvPr id="16420" name="Object 36">
            <a:extLst>
              <a:ext uri="{FF2B5EF4-FFF2-40B4-BE49-F238E27FC236}">
                <a16:creationId xmlns:a16="http://schemas.microsoft.com/office/drawing/2014/main" xmlns="" id="{1CC5F257-F12F-425D-A452-A6AFEBE0EF4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7800" y="3733800"/>
          <a:ext cx="3549650" cy="527050"/>
        </p:xfrm>
        <a:graphic>
          <a:graphicData uri="http://schemas.openxmlformats.org/presentationml/2006/ole">
            <p:oleObj spid="_x0000_s22533" name="Equation" r:id="rId7" imgW="161280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xmlns="" id="{86DD98E2-42A3-4F4D-AE3B-4BF0E18187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Dates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xmlns="" id="{41AFC9EC-A72C-486D-BDFC-2E762DA427A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800"/>
              <a:t>06/04/02  Morning</a:t>
            </a:r>
          </a:p>
          <a:p>
            <a:r>
              <a:rPr lang="en-US" altLang="en-US" sz="2800"/>
              <a:t>20/04/02 Morning</a:t>
            </a:r>
          </a:p>
          <a:p>
            <a:r>
              <a:rPr lang="en-US" altLang="en-US" sz="2800"/>
              <a:t>27/04/02 Morning</a:t>
            </a:r>
          </a:p>
          <a:p>
            <a:r>
              <a:rPr lang="en-US" altLang="en-US" sz="2800"/>
              <a:t>04/05/02  Morning</a:t>
            </a:r>
          </a:p>
          <a:p>
            <a:r>
              <a:rPr lang="en-US" altLang="en-US" sz="2800"/>
              <a:t>11/05/02 Morning</a:t>
            </a:r>
          </a:p>
          <a:p>
            <a:r>
              <a:rPr lang="en-US" altLang="en-US" sz="2800"/>
              <a:t>18/05/02 Morning</a:t>
            </a:r>
          </a:p>
          <a:p>
            <a:r>
              <a:rPr lang="en-US" altLang="en-US" sz="2800"/>
              <a:t>25/05/02 Morning</a:t>
            </a:r>
          </a:p>
          <a:p>
            <a:endParaRPr lang="en-US" altLang="en-US" sz="2800"/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xmlns="" id="{3119A26D-AFA8-4A6D-9A62-97B11125534D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800"/>
              <a:t>08/06/02 Morning</a:t>
            </a:r>
          </a:p>
          <a:p>
            <a:r>
              <a:rPr lang="en-US" altLang="en-US" sz="2800"/>
              <a:t>15/06/02 Morning</a:t>
            </a:r>
          </a:p>
          <a:p>
            <a:r>
              <a:rPr lang="en-US" altLang="en-US" sz="2800"/>
              <a:t>22/06/02 Morning</a:t>
            </a:r>
          </a:p>
          <a:p>
            <a:r>
              <a:rPr lang="en-US" altLang="en-US" sz="2800"/>
              <a:t>29/06/02 morning</a:t>
            </a:r>
          </a:p>
          <a:p>
            <a:r>
              <a:rPr lang="en-US" altLang="en-US" sz="2800"/>
              <a:t>06/07/02 Morning</a:t>
            </a:r>
          </a:p>
          <a:p>
            <a:r>
              <a:rPr lang="en-US" altLang="en-US" sz="2800"/>
              <a:t>20/07/02 Morning</a:t>
            </a:r>
          </a:p>
          <a:p>
            <a:r>
              <a:rPr lang="en-US" altLang="en-US" sz="2800"/>
              <a:t>27/07/02 Morning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xmlns="" id="{D27F07EF-81CA-411A-9975-C2DA2F0211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/>
              <a:t>Quarter-wave transformer</a:t>
            </a:r>
          </a:p>
        </p:txBody>
      </p:sp>
      <p:sp>
        <p:nvSpPr>
          <p:cNvPr id="17412" name="Line 4">
            <a:extLst>
              <a:ext uri="{FF2B5EF4-FFF2-40B4-BE49-F238E27FC236}">
                <a16:creationId xmlns:a16="http://schemas.microsoft.com/office/drawing/2014/main" xmlns="" id="{19841C10-067E-491C-9645-A5DA322022D1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17526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Line 5">
            <a:extLst>
              <a:ext uri="{FF2B5EF4-FFF2-40B4-BE49-F238E27FC236}">
                <a16:creationId xmlns:a16="http://schemas.microsoft.com/office/drawing/2014/main" xmlns="" id="{F5671D04-EDE3-4712-836E-3853DDB0615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2098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Line 6">
            <a:extLst>
              <a:ext uri="{FF2B5EF4-FFF2-40B4-BE49-F238E27FC236}">
                <a16:creationId xmlns:a16="http://schemas.microsoft.com/office/drawing/2014/main" xmlns="" id="{367EE649-6D70-4563-99FB-4DF9660884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24384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Line 7">
            <a:extLst>
              <a:ext uri="{FF2B5EF4-FFF2-40B4-BE49-F238E27FC236}">
                <a16:creationId xmlns:a16="http://schemas.microsoft.com/office/drawing/2014/main" xmlns="" id="{744DADDF-D830-4317-8F90-52A6A2B127E1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19812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Line 8">
            <a:extLst>
              <a:ext uri="{FF2B5EF4-FFF2-40B4-BE49-F238E27FC236}">
                <a16:creationId xmlns:a16="http://schemas.microsoft.com/office/drawing/2014/main" xmlns="" id="{C21ED714-5878-4BFC-BCDD-9DCCF56FEE0C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22098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Line 9">
            <a:extLst>
              <a:ext uri="{FF2B5EF4-FFF2-40B4-BE49-F238E27FC236}">
                <a16:creationId xmlns:a16="http://schemas.microsoft.com/office/drawing/2014/main" xmlns="" id="{EBDEE806-C6D2-458B-B1EA-7711CE9BE77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19812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10">
            <a:extLst>
              <a:ext uri="{FF2B5EF4-FFF2-40B4-BE49-F238E27FC236}">
                <a16:creationId xmlns:a16="http://schemas.microsoft.com/office/drawing/2014/main" xmlns="" id="{77FF91DB-FC04-49C6-9FDA-117415D06D8C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175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Line 11">
            <a:extLst>
              <a:ext uri="{FF2B5EF4-FFF2-40B4-BE49-F238E27FC236}">
                <a16:creationId xmlns:a16="http://schemas.microsoft.com/office/drawing/2014/main" xmlns="" id="{53790D3D-7896-4E5C-8354-86BDEB5B115F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175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Line 12">
            <a:extLst>
              <a:ext uri="{FF2B5EF4-FFF2-40B4-BE49-F238E27FC236}">
                <a16:creationId xmlns:a16="http://schemas.microsoft.com/office/drawing/2014/main" xmlns="" id="{0A23E7E6-ABE2-4CD5-9B0D-D134791CF8E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1981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Line 13">
            <a:extLst>
              <a:ext uri="{FF2B5EF4-FFF2-40B4-BE49-F238E27FC236}">
                <a16:creationId xmlns:a16="http://schemas.microsoft.com/office/drawing/2014/main" xmlns="" id="{E6E78251-301A-4BD5-8498-7A00039DFC2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2209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Line 14">
            <a:extLst>
              <a:ext uri="{FF2B5EF4-FFF2-40B4-BE49-F238E27FC236}">
                <a16:creationId xmlns:a16="http://schemas.microsoft.com/office/drawing/2014/main" xmlns="" id="{BAF1F507-CA6C-4BAE-A68D-1C3957CB7B4C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2209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Line 15">
            <a:extLst>
              <a:ext uri="{FF2B5EF4-FFF2-40B4-BE49-F238E27FC236}">
                <a16:creationId xmlns:a16="http://schemas.microsoft.com/office/drawing/2014/main" xmlns="" id="{A9D0E7C3-9C1A-4766-BC5E-0DFD6501EE7C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1981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Text Box 16">
            <a:extLst>
              <a:ext uri="{FF2B5EF4-FFF2-40B4-BE49-F238E27FC236}">
                <a16:creationId xmlns:a16="http://schemas.microsoft.com/office/drawing/2014/main" xmlns="" id="{9140A784-5A72-40D4-9373-B7BE295E55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1905000"/>
            <a:ext cx="441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000"/>
              <a:t>Z</a:t>
            </a:r>
            <a:r>
              <a:rPr lang="en-US" altLang="en-US" baseline="-25000"/>
              <a:t>o</a:t>
            </a:r>
            <a:endParaRPr lang="en-US" altLang="en-US"/>
          </a:p>
        </p:txBody>
      </p:sp>
      <p:sp>
        <p:nvSpPr>
          <p:cNvPr id="17425" name="Text Box 17">
            <a:extLst>
              <a:ext uri="{FF2B5EF4-FFF2-40B4-BE49-F238E27FC236}">
                <a16:creationId xmlns:a16="http://schemas.microsoft.com/office/drawing/2014/main" xmlns="" id="{32536F4E-F03A-4C9F-90B8-36383F9786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1905000"/>
            <a:ext cx="441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000"/>
              <a:t>Z</a:t>
            </a:r>
            <a:r>
              <a:rPr lang="en-US" altLang="en-US" baseline="-25000"/>
              <a:t>o</a:t>
            </a:r>
            <a:endParaRPr lang="en-US" altLang="en-US" sz="2000"/>
          </a:p>
        </p:txBody>
      </p:sp>
      <p:sp>
        <p:nvSpPr>
          <p:cNvPr id="17426" name="Text Box 18">
            <a:extLst>
              <a:ext uri="{FF2B5EF4-FFF2-40B4-BE49-F238E27FC236}">
                <a16:creationId xmlns:a16="http://schemas.microsoft.com/office/drawing/2014/main" xmlns="" id="{E8D5DC5B-D759-4601-9BDC-880EFBC0BF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2725" y="1793875"/>
            <a:ext cx="493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Z</a:t>
            </a:r>
            <a:r>
              <a:rPr lang="en-US" altLang="en-US" baseline="-25000"/>
              <a:t>T</a:t>
            </a:r>
            <a:endParaRPr lang="en-US" altLang="en-US"/>
          </a:p>
        </p:txBody>
      </p:sp>
      <p:sp>
        <p:nvSpPr>
          <p:cNvPr id="17427" name="Line 19">
            <a:extLst>
              <a:ext uri="{FF2B5EF4-FFF2-40B4-BE49-F238E27FC236}">
                <a16:creationId xmlns:a16="http://schemas.microsoft.com/office/drawing/2014/main" xmlns="" id="{16FA077A-B178-4412-90B9-170A0019AD4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1600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8" name="Line 20">
            <a:extLst>
              <a:ext uri="{FF2B5EF4-FFF2-40B4-BE49-F238E27FC236}">
                <a16:creationId xmlns:a16="http://schemas.microsoft.com/office/drawing/2014/main" xmlns="" id="{6703B677-DD82-4F1E-9C31-C9EF66B108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05200" y="1600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9" name="Text Box 21">
            <a:extLst>
              <a:ext uri="{FF2B5EF4-FFF2-40B4-BE49-F238E27FC236}">
                <a16:creationId xmlns:a16="http://schemas.microsoft.com/office/drawing/2014/main" xmlns="" id="{C4EAE5DB-62C1-4150-B590-90F5B3670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1219200"/>
            <a:ext cx="587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latin typeface="Symbol" panose="05050102010706020507" pitchFamily="18" charset="2"/>
              </a:rPr>
              <a:t>l/4</a:t>
            </a:r>
          </a:p>
        </p:txBody>
      </p:sp>
      <p:sp>
        <p:nvSpPr>
          <p:cNvPr id="17430" name="Line 22">
            <a:extLst>
              <a:ext uri="{FF2B5EF4-FFF2-40B4-BE49-F238E27FC236}">
                <a16:creationId xmlns:a16="http://schemas.microsoft.com/office/drawing/2014/main" xmlns="" id="{6ED5A141-52A4-468A-A914-60BCCBC23C5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60925" y="2098675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1" name="Line 23">
            <a:extLst>
              <a:ext uri="{FF2B5EF4-FFF2-40B4-BE49-F238E27FC236}">
                <a16:creationId xmlns:a16="http://schemas.microsoft.com/office/drawing/2014/main" xmlns="" id="{9F58E1C4-2295-4F7C-9627-EBFFA036A37D}"/>
              </a:ext>
            </a:extLst>
          </p:cNvPr>
          <p:cNvSpPr>
            <a:spLocks noChangeShapeType="1"/>
          </p:cNvSpPr>
          <p:nvPr/>
        </p:nvSpPr>
        <p:spPr bwMode="auto">
          <a:xfrm>
            <a:off x="4860925" y="2098675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2" name="Text Box 24">
            <a:extLst>
              <a:ext uri="{FF2B5EF4-FFF2-40B4-BE49-F238E27FC236}">
                <a16:creationId xmlns:a16="http://schemas.microsoft.com/office/drawing/2014/main" xmlns="" id="{44FE5C54-6F6B-45BD-8F66-5280F64D23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5050" y="2597150"/>
            <a:ext cx="1004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Z</a:t>
            </a:r>
            <a:r>
              <a:rPr lang="en-US" altLang="en-US" baseline="-25000"/>
              <a:t>mx/min</a:t>
            </a:r>
            <a:endParaRPr lang="en-US" altLang="en-US"/>
          </a:p>
        </p:txBody>
      </p:sp>
      <p:sp>
        <p:nvSpPr>
          <p:cNvPr id="17433" name="Text Box 25">
            <a:extLst>
              <a:ext uri="{FF2B5EF4-FFF2-40B4-BE49-F238E27FC236}">
                <a16:creationId xmlns:a16="http://schemas.microsoft.com/office/drawing/2014/main" xmlns="" id="{B6B6BE00-B739-4E08-ADB7-A3AAF0882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1828800"/>
            <a:ext cx="493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/>
              <a:t>Z</a:t>
            </a:r>
            <a:r>
              <a:rPr lang="en-US" altLang="en-US" baseline="-25000"/>
              <a:t>L</a:t>
            </a:r>
            <a:endParaRPr lang="en-US" altLang="en-US"/>
          </a:p>
        </p:txBody>
      </p:sp>
      <p:sp>
        <p:nvSpPr>
          <p:cNvPr id="17434" name="Rectangle 26">
            <a:extLst>
              <a:ext uri="{FF2B5EF4-FFF2-40B4-BE49-F238E27FC236}">
                <a16:creationId xmlns:a16="http://schemas.microsoft.com/office/drawing/2014/main" xmlns="" id="{1421B50E-612E-40D1-9ACE-84B04C911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1828800"/>
            <a:ext cx="304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6" name="Line 28">
            <a:extLst>
              <a:ext uri="{FF2B5EF4-FFF2-40B4-BE49-F238E27FC236}">
                <a16:creationId xmlns:a16="http://schemas.microsoft.com/office/drawing/2014/main" xmlns="" id="{F56CAE38-E84E-4E34-8AA4-DD2DBC1653EE}"/>
              </a:ext>
            </a:extLst>
          </p:cNvPr>
          <p:cNvSpPr>
            <a:spLocks noChangeShapeType="1"/>
          </p:cNvSpPr>
          <p:nvPr/>
        </p:nvSpPr>
        <p:spPr bwMode="auto">
          <a:xfrm>
            <a:off x="5165725" y="1870075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7" name="Text Box 29">
            <a:extLst>
              <a:ext uri="{FF2B5EF4-FFF2-40B4-BE49-F238E27FC236}">
                <a16:creationId xmlns:a16="http://schemas.microsoft.com/office/drawing/2014/main" xmlns="" id="{2D3BDA15-CE13-4971-A6D5-317298A9EB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7050" y="145415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x</a:t>
            </a:r>
          </a:p>
        </p:txBody>
      </p:sp>
      <p:graphicFrame>
        <p:nvGraphicFramePr>
          <p:cNvPr id="17438" name="Object 30">
            <a:extLst>
              <a:ext uri="{FF2B5EF4-FFF2-40B4-BE49-F238E27FC236}">
                <a16:creationId xmlns:a16="http://schemas.microsoft.com/office/drawing/2014/main" xmlns="" id="{470762DD-904E-49A1-BB64-56C8963AA92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38200" y="3429000"/>
          <a:ext cx="2590800" cy="817563"/>
        </p:xfrm>
        <a:graphic>
          <a:graphicData uri="http://schemas.openxmlformats.org/presentationml/2006/ole">
            <p:oleObj spid="_x0000_s23553" name="Equation" r:id="rId3" imgW="1562040" imgH="495000" progId="Equation.3">
              <p:embed/>
            </p:oleObj>
          </a:graphicData>
        </a:graphic>
      </p:graphicFrame>
      <p:graphicFrame>
        <p:nvGraphicFramePr>
          <p:cNvPr id="17439" name="Object 31">
            <a:extLst>
              <a:ext uri="{FF2B5EF4-FFF2-40B4-BE49-F238E27FC236}">
                <a16:creationId xmlns:a16="http://schemas.microsoft.com/office/drawing/2014/main" xmlns="" id="{1890554D-0951-401E-A932-5184D5E11D2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38200" y="4267200"/>
          <a:ext cx="1295400" cy="1116013"/>
        </p:xfrm>
        <a:graphic>
          <a:graphicData uri="http://schemas.openxmlformats.org/presentationml/2006/ole">
            <p:oleObj spid="_x0000_s23554" name="Equation" r:id="rId4" imgW="558720" imgH="482400" progId="Equation.3">
              <p:embed/>
            </p:oleObj>
          </a:graphicData>
        </a:graphic>
      </p:graphicFrame>
      <p:sp>
        <p:nvSpPr>
          <p:cNvPr id="17440" name="Text Box 32">
            <a:extLst>
              <a:ext uri="{FF2B5EF4-FFF2-40B4-BE49-F238E27FC236}">
                <a16:creationId xmlns:a16="http://schemas.microsoft.com/office/drawing/2014/main" xmlns="" id="{F7948E81-63A4-4C07-ABF6-792332F0C5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495800"/>
            <a:ext cx="1568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latin typeface="Symbol" panose="05050102010706020507" pitchFamily="18" charset="2"/>
              </a:rPr>
              <a:t>q</a:t>
            </a:r>
            <a:r>
              <a:rPr lang="en-US" altLang="en-US"/>
              <a:t>  in radian</a:t>
            </a:r>
          </a:p>
        </p:txBody>
      </p:sp>
      <p:graphicFrame>
        <p:nvGraphicFramePr>
          <p:cNvPr id="17441" name="Object 33">
            <a:extLst>
              <a:ext uri="{FF2B5EF4-FFF2-40B4-BE49-F238E27FC236}">
                <a16:creationId xmlns:a16="http://schemas.microsoft.com/office/drawing/2014/main" xmlns="" id="{94414EC2-BBF7-4C40-9A78-9DCFC93D336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29200" y="4437063"/>
          <a:ext cx="2514600" cy="557212"/>
        </p:xfrm>
        <a:graphic>
          <a:graphicData uri="http://schemas.openxmlformats.org/presentationml/2006/ole">
            <p:oleObj spid="_x0000_s23555" name="Equation" r:id="rId5" imgW="1079280" imgH="241200" progId="Equation.3">
              <p:embed/>
            </p:oleObj>
          </a:graphicData>
        </a:graphic>
      </p:graphicFrame>
      <p:graphicFrame>
        <p:nvGraphicFramePr>
          <p:cNvPr id="17442" name="Object 34">
            <a:extLst>
              <a:ext uri="{FF2B5EF4-FFF2-40B4-BE49-F238E27FC236}">
                <a16:creationId xmlns:a16="http://schemas.microsoft.com/office/drawing/2014/main" xmlns="" id="{F46A4D1F-2FC6-45BC-A798-C92CC74E2F5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10200" y="3352800"/>
          <a:ext cx="1295400" cy="968375"/>
        </p:xfrm>
        <a:graphic>
          <a:graphicData uri="http://schemas.openxmlformats.org/presentationml/2006/ole">
            <p:oleObj spid="_x0000_s23556" name="Equation" r:id="rId6" imgW="711000" imgH="533160" progId="Equation.3">
              <p:embed/>
            </p:oleObj>
          </a:graphicData>
        </a:graphic>
      </p:graphicFrame>
      <p:graphicFrame>
        <p:nvGraphicFramePr>
          <p:cNvPr id="17443" name="Object 35">
            <a:extLst>
              <a:ext uri="{FF2B5EF4-FFF2-40B4-BE49-F238E27FC236}">
                <a16:creationId xmlns:a16="http://schemas.microsoft.com/office/drawing/2014/main" xmlns="" id="{FE22C3D7-BC5D-4AE0-BCD1-68B17A5860C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14400" y="5486400"/>
          <a:ext cx="5638800" cy="663575"/>
        </p:xfrm>
        <a:graphic>
          <a:graphicData uri="http://schemas.openxmlformats.org/presentationml/2006/ole">
            <p:oleObj spid="_x0000_s23557" name="Equation" r:id="rId7" imgW="2463480" imgH="291960" progId="Equation.3">
              <p:embed/>
            </p:oleObj>
          </a:graphicData>
        </a:graphic>
      </p:graphicFrame>
      <p:sp>
        <p:nvSpPr>
          <p:cNvPr id="17444" name="Text Box 36">
            <a:extLst>
              <a:ext uri="{FF2B5EF4-FFF2-40B4-BE49-F238E27FC236}">
                <a16:creationId xmlns:a16="http://schemas.microsoft.com/office/drawing/2014/main" xmlns="" id="{AC3E3143-1274-4E1D-87AF-02E553EE9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743200"/>
            <a:ext cx="2500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At maximum point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xmlns="" id="{499F8F6E-BCC1-4132-9B02-E962252EF3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Quarter-wave transformer</a:t>
            </a:r>
          </a:p>
        </p:txBody>
      </p:sp>
      <p:graphicFrame>
        <p:nvGraphicFramePr>
          <p:cNvPr id="19460" name="Object 4">
            <a:extLst>
              <a:ext uri="{FF2B5EF4-FFF2-40B4-BE49-F238E27FC236}">
                <a16:creationId xmlns:a16="http://schemas.microsoft.com/office/drawing/2014/main" xmlns="" id="{8B185039-8F60-408A-870C-AF41669AC2F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000" y="2590800"/>
          <a:ext cx="2590800" cy="817563"/>
        </p:xfrm>
        <a:graphic>
          <a:graphicData uri="http://schemas.openxmlformats.org/presentationml/2006/ole">
            <p:oleObj spid="_x0000_s24577" name="Equation" r:id="rId3" imgW="1562040" imgH="495000" progId="Equation.3">
              <p:embed/>
            </p:oleObj>
          </a:graphicData>
        </a:graphic>
      </p:graphicFrame>
      <p:graphicFrame>
        <p:nvGraphicFramePr>
          <p:cNvPr id="19461" name="Object 5">
            <a:extLst>
              <a:ext uri="{FF2B5EF4-FFF2-40B4-BE49-F238E27FC236}">
                <a16:creationId xmlns:a16="http://schemas.microsoft.com/office/drawing/2014/main" xmlns="" id="{4B733B9A-1E3B-40F9-ACEE-CF5CDB5018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8188" y="3962400"/>
          <a:ext cx="1649412" cy="1116013"/>
        </p:xfrm>
        <a:graphic>
          <a:graphicData uri="http://schemas.openxmlformats.org/presentationml/2006/ole">
            <p:oleObj spid="_x0000_s24578" name="Equation" r:id="rId4" imgW="711000" imgH="482400" progId="Equation.3">
              <p:embed/>
            </p:oleObj>
          </a:graphicData>
        </a:graphic>
      </p:graphicFrame>
      <p:sp>
        <p:nvSpPr>
          <p:cNvPr id="19462" name="Text Box 6">
            <a:extLst>
              <a:ext uri="{FF2B5EF4-FFF2-40B4-BE49-F238E27FC236}">
                <a16:creationId xmlns:a16="http://schemas.microsoft.com/office/drawing/2014/main" xmlns="" id="{590A1DBD-DCAE-4C41-9210-7A333B01ED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267200"/>
            <a:ext cx="1568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latin typeface="Symbol" panose="05050102010706020507" pitchFamily="18" charset="2"/>
              </a:rPr>
              <a:t>q</a:t>
            </a:r>
            <a:r>
              <a:rPr lang="en-US" altLang="en-US"/>
              <a:t>  in radian</a:t>
            </a:r>
          </a:p>
        </p:txBody>
      </p:sp>
      <p:graphicFrame>
        <p:nvGraphicFramePr>
          <p:cNvPr id="19463" name="Object 7">
            <a:extLst>
              <a:ext uri="{FF2B5EF4-FFF2-40B4-BE49-F238E27FC236}">
                <a16:creationId xmlns:a16="http://schemas.microsoft.com/office/drawing/2014/main" xmlns="" id="{793C71B9-D8DF-4779-AF92-A829B9BD7A1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29200" y="4038600"/>
          <a:ext cx="2720975" cy="557213"/>
        </p:xfrm>
        <a:graphic>
          <a:graphicData uri="http://schemas.openxmlformats.org/presentationml/2006/ole">
            <p:oleObj spid="_x0000_s24579" name="Equation" r:id="rId5" imgW="1168200" imgH="241200" progId="Equation.3">
              <p:embed/>
            </p:oleObj>
          </a:graphicData>
        </a:graphic>
      </p:graphicFrame>
      <p:graphicFrame>
        <p:nvGraphicFramePr>
          <p:cNvPr id="19464" name="Object 8">
            <a:extLst>
              <a:ext uri="{FF2B5EF4-FFF2-40B4-BE49-F238E27FC236}">
                <a16:creationId xmlns:a16="http://schemas.microsoft.com/office/drawing/2014/main" xmlns="" id="{26D06B8E-426D-4DA6-8E97-5D2B379EFE5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86400" y="2590800"/>
          <a:ext cx="1295400" cy="968375"/>
        </p:xfrm>
        <a:graphic>
          <a:graphicData uri="http://schemas.openxmlformats.org/presentationml/2006/ole">
            <p:oleObj spid="_x0000_s24580" name="Equation" r:id="rId6" imgW="711000" imgH="533160" progId="Equation.3">
              <p:embed/>
            </p:oleObj>
          </a:graphicData>
        </a:graphic>
      </p:graphicFrame>
      <p:graphicFrame>
        <p:nvGraphicFramePr>
          <p:cNvPr id="19465" name="Object 9">
            <a:extLst>
              <a:ext uri="{FF2B5EF4-FFF2-40B4-BE49-F238E27FC236}">
                <a16:creationId xmlns:a16="http://schemas.microsoft.com/office/drawing/2014/main" xmlns="" id="{27C251FB-00B7-47B1-8645-22D7DF3F114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3888" y="5486400"/>
          <a:ext cx="6221412" cy="663575"/>
        </p:xfrm>
        <a:graphic>
          <a:graphicData uri="http://schemas.openxmlformats.org/presentationml/2006/ole">
            <p:oleObj spid="_x0000_s24581" name="Equation" r:id="rId7" imgW="2717640" imgH="291960" progId="Equation.3">
              <p:embed/>
            </p:oleObj>
          </a:graphicData>
        </a:graphic>
      </p:graphicFrame>
      <p:sp>
        <p:nvSpPr>
          <p:cNvPr id="19466" name="Text Box 10">
            <a:extLst>
              <a:ext uri="{FF2B5EF4-FFF2-40B4-BE49-F238E27FC236}">
                <a16:creationId xmlns:a16="http://schemas.microsoft.com/office/drawing/2014/main" xmlns="" id="{A3D045CB-ACDA-4C41-A542-DD00F46F26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828800"/>
            <a:ext cx="23637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at minimum point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xmlns="" id="{64F2B923-B870-41EC-8A32-8B9E18CBEA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Resonator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xmlns="" id="{15CE67D8-D20C-4DC7-A7CA-8E7D48813D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Circular microstrip disk</a:t>
            </a:r>
          </a:p>
          <a:p>
            <a:r>
              <a:rPr lang="en-US" altLang="en-US"/>
              <a:t>Circular ring</a:t>
            </a:r>
          </a:p>
          <a:p>
            <a:r>
              <a:rPr lang="en-US" altLang="en-US"/>
              <a:t>Short-circuited</a:t>
            </a:r>
            <a:r>
              <a:rPr lang="en-US" altLang="en-US">
                <a:latin typeface="Symbol" panose="05050102010706020507" pitchFamily="18" charset="2"/>
              </a:rPr>
              <a:t> l</a:t>
            </a:r>
            <a:r>
              <a:rPr lang="en-US" altLang="en-US"/>
              <a:t>/2 lossy line</a:t>
            </a:r>
          </a:p>
          <a:p>
            <a:r>
              <a:rPr lang="en-US" altLang="en-US"/>
              <a:t>Open-circuited </a:t>
            </a:r>
            <a:r>
              <a:rPr lang="en-US" altLang="en-US">
                <a:latin typeface="Symbol" panose="05050102010706020507" pitchFamily="18" charset="2"/>
              </a:rPr>
              <a:t>l</a:t>
            </a:r>
            <a:r>
              <a:rPr lang="en-US" altLang="en-US"/>
              <a:t>/2 lossy line</a:t>
            </a:r>
          </a:p>
          <a:p>
            <a:r>
              <a:rPr lang="en-US" altLang="en-US"/>
              <a:t>Short-circuited </a:t>
            </a:r>
            <a:r>
              <a:rPr lang="en-US" altLang="en-US">
                <a:latin typeface="Symbol" panose="05050102010706020507" pitchFamily="18" charset="2"/>
              </a:rPr>
              <a:t>l</a:t>
            </a:r>
            <a:r>
              <a:rPr lang="en-US" altLang="en-US"/>
              <a:t>/4 lossy line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xmlns="" id="{62606830-1BDC-43F8-A28C-650208E98F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altLang="en-US"/>
              <a:t>Circular disk/ring</a:t>
            </a:r>
          </a:p>
        </p:txBody>
      </p:sp>
      <p:sp>
        <p:nvSpPr>
          <p:cNvPr id="20484" name="Oval 4">
            <a:extLst>
              <a:ext uri="{FF2B5EF4-FFF2-40B4-BE49-F238E27FC236}">
                <a16:creationId xmlns:a16="http://schemas.microsoft.com/office/drawing/2014/main" xmlns="" id="{434E42D4-AF23-41B5-B9FB-8D9A7411B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1905000"/>
            <a:ext cx="16002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0486" name="Line 6">
            <a:extLst>
              <a:ext uri="{FF2B5EF4-FFF2-40B4-BE49-F238E27FC236}">
                <a16:creationId xmlns:a16="http://schemas.microsoft.com/office/drawing/2014/main" xmlns="" id="{D3C991EC-9490-4BBB-AD0C-05E333E8675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33600" y="1752600"/>
            <a:ext cx="1371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Line 7">
            <a:extLst>
              <a:ext uri="{FF2B5EF4-FFF2-40B4-BE49-F238E27FC236}">
                <a16:creationId xmlns:a16="http://schemas.microsoft.com/office/drawing/2014/main" xmlns="" id="{14BF4911-B537-4D8B-8BD5-C60081A9706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1752600"/>
            <a:ext cx="1371600" cy="838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Line 8">
            <a:extLst>
              <a:ext uri="{FF2B5EF4-FFF2-40B4-BE49-F238E27FC236}">
                <a16:creationId xmlns:a16="http://schemas.microsoft.com/office/drawing/2014/main" xmlns="" id="{4953F040-E88C-4D78-BF10-5FB4E727A95A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17526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Line 9">
            <a:extLst>
              <a:ext uri="{FF2B5EF4-FFF2-40B4-BE49-F238E27FC236}">
                <a16:creationId xmlns:a16="http://schemas.microsoft.com/office/drawing/2014/main" xmlns="" id="{48842759-6501-44E7-8EC6-7911AEDA060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2590800"/>
            <a:ext cx="3352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>
            <a:extLst>
              <a:ext uri="{FF2B5EF4-FFF2-40B4-BE49-F238E27FC236}">
                <a16:creationId xmlns:a16="http://schemas.microsoft.com/office/drawing/2014/main" xmlns="" id="{3E99D890-F651-4CA6-9BA8-FD4D65781A1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19050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Text Box 12">
            <a:extLst>
              <a:ext uri="{FF2B5EF4-FFF2-40B4-BE49-F238E27FC236}">
                <a16:creationId xmlns:a16="http://schemas.microsoft.com/office/drawing/2014/main" xmlns="" id="{67397308-4E8D-4DA6-8639-BA4799FA3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1905000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/>
              <a:t>a</a:t>
            </a:r>
          </a:p>
        </p:txBody>
      </p:sp>
      <p:graphicFrame>
        <p:nvGraphicFramePr>
          <p:cNvPr id="20493" name="Object 13">
            <a:extLst>
              <a:ext uri="{FF2B5EF4-FFF2-40B4-BE49-F238E27FC236}">
                <a16:creationId xmlns:a16="http://schemas.microsoft.com/office/drawing/2014/main" xmlns="" id="{C2F1C69D-9B46-49C8-A68A-F954EA79AF4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60663" y="2819400"/>
          <a:ext cx="1500187" cy="857250"/>
        </p:xfrm>
        <a:graphic>
          <a:graphicData uri="http://schemas.openxmlformats.org/presentationml/2006/ole">
            <p:oleObj spid="_x0000_s25601" name="Equation" r:id="rId3" imgW="888840" imgH="507960" progId="Equation.3">
              <p:embed/>
            </p:oleObj>
          </a:graphicData>
        </a:graphic>
      </p:graphicFrame>
      <p:sp>
        <p:nvSpPr>
          <p:cNvPr id="20495" name="Line 15">
            <a:extLst>
              <a:ext uri="{FF2B5EF4-FFF2-40B4-BE49-F238E27FC236}">
                <a16:creationId xmlns:a16="http://schemas.microsoft.com/office/drawing/2014/main" xmlns="" id="{925E256F-FCD2-4773-930D-2C3BB30CA31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6800" y="1752600"/>
            <a:ext cx="1219200" cy="76200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Line 16">
            <a:extLst>
              <a:ext uri="{FF2B5EF4-FFF2-40B4-BE49-F238E27FC236}">
                <a16:creationId xmlns:a16="http://schemas.microsoft.com/office/drawing/2014/main" xmlns="" id="{51F980F3-79D1-4B15-8348-7EB534332A2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53000" y="1752600"/>
            <a:ext cx="1219200" cy="76200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Line 17">
            <a:extLst>
              <a:ext uri="{FF2B5EF4-FFF2-40B4-BE49-F238E27FC236}">
                <a16:creationId xmlns:a16="http://schemas.microsoft.com/office/drawing/2014/main" xmlns="" id="{35B68C5C-72A0-4118-ACAD-C0580D57952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1752600"/>
            <a:ext cx="1219200" cy="76200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Line 18">
            <a:extLst>
              <a:ext uri="{FF2B5EF4-FFF2-40B4-BE49-F238E27FC236}">
                <a16:creationId xmlns:a16="http://schemas.microsoft.com/office/drawing/2014/main" xmlns="" id="{2B3D6542-4677-4B9A-9006-777DE83F98D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05400" y="1752600"/>
            <a:ext cx="1219200" cy="76200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Line 19">
            <a:extLst>
              <a:ext uri="{FF2B5EF4-FFF2-40B4-BE49-F238E27FC236}">
                <a16:creationId xmlns:a16="http://schemas.microsoft.com/office/drawing/2014/main" xmlns="" id="{8CC6F6D7-C260-44DF-A1F1-D71257860BD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0" y="13716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0" name="Text Box 20">
            <a:extLst>
              <a:ext uri="{FF2B5EF4-FFF2-40B4-BE49-F238E27FC236}">
                <a16:creationId xmlns:a16="http://schemas.microsoft.com/office/drawing/2014/main" xmlns="" id="{1F38CBE4-2F36-491F-BDE5-B0A894E1B2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1066800"/>
            <a:ext cx="1096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/>
              <a:t>feeding</a:t>
            </a:r>
          </a:p>
        </p:txBody>
      </p:sp>
      <p:sp>
        <p:nvSpPr>
          <p:cNvPr id="20501" name="Oval 21">
            <a:extLst>
              <a:ext uri="{FF2B5EF4-FFF2-40B4-BE49-F238E27FC236}">
                <a16:creationId xmlns:a16="http://schemas.microsoft.com/office/drawing/2014/main" xmlns="" id="{799FFBE0-5953-4738-B7A3-BD49F6466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4038600"/>
            <a:ext cx="1752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0502" name="Line 22">
            <a:extLst>
              <a:ext uri="{FF2B5EF4-FFF2-40B4-BE49-F238E27FC236}">
                <a16:creationId xmlns:a16="http://schemas.microsoft.com/office/drawing/2014/main" xmlns="" id="{D20F8618-CD71-46F9-BA02-69DBA62EE7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24000" y="3886200"/>
            <a:ext cx="1371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3" name="Line 23">
            <a:extLst>
              <a:ext uri="{FF2B5EF4-FFF2-40B4-BE49-F238E27FC236}">
                <a16:creationId xmlns:a16="http://schemas.microsoft.com/office/drawing/2014/main" xmlns="" id="{FAA04B41-D621-413F-BAC0-1A4E3CDD87B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53000" y="3886200"/>
            <a:ext cx="1371600" cy="838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4" name="Line 24">
            <a:extLst>
              <a:ext uri="{FF2B5EF4-FFF2-40B4-BE49-F238E27FC236}">
                <a16:creationId xmlns:a16="http://schemas.microsoft.com/office/drawing/2014/main" xmlns="" id="{3FC05D6F-EA1C-4C4C-9391-DB73B45E2C9E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8862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5" name="Line 25">
            <a:extLst>
              <a:ext uri="{FF2B5EF4-FFF2-40B4-BE49-F238E27FC236}">
                <a16:creationId xmlns:a16="http://schemas.microsoft.com/office/drawing/2014/main" xmlns="" id="{2972CF22-68C7-4FDB-8A8F-6D6014EE3B4F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724400"/>
            <a:ext cx="3352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3" name="Oval 33">
            <a:extLst>
              <a:ext uri="{FF2B5EF4-FFF2-40B4-BE49-F238E27FC236}">
                <a16:creationId xmlns:a16="http://schemas.microsoft.com/office/drawing/2014/main" xmlns="" id="{61FB85C4-7F47-4D27-AA68-B92448D436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114800"/>
            <a:ext cx="13716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6" name="Line 26">
            <a:extLst>
              <a:ext uri="{FF2B5EF4-FFF2-40B4-BE49-F238E27FC236}">
                <a16:creationId xmlns:a16="http://schemas.microsoft.com/office/drawing/2014/main" xmlns="" id="{6C511A47-7E2F-483F-8D70-AB739BF04B5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62400" y="41148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7" name="Text Box 27">
            <a:extLst>
              <a:ext uri="{FF2B5EF4-FFF2-40B4-BE49-F238E27FC236}">
                <a16:creationId xmlns:a16="http://schemas.microsoft.com/office/drawing/2014/main" xmlns="" id="{4BFE175F-1A28-40D1-B910-AEF04FA1E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038600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/>
              <a:t>a</a:t>
            </a:r>
          </a:p>
        </p:txBody>
      </p:sp>
      <p:sp>
        <p:nvSpPr>
          <p:cNvPr id="20514" name="Line 34">
            <a:extLst>
              <a:ext uri="{FF2B5EF4-FFF2-40B4-BE49-F238E27FC236}">
                <a16:creationId xmlns:a16="http://schemas.microsoft.com/office/drawing/2014/main" xmlns="" id="{51ABFDC4-A7AB-423C-BC59-5831E2876648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191000"/>
            <a:ext cx="762000" cy="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5" name="Line 35">
            <a:extLst>
              <a:ext uri="{FF2B5EF4-FFF2-40B4-BE49-F238E27FC236}">
                <a16:creationId xmlns:a16="http://schemas.microsoft.com/office/drawing/2014/main" xmlns="" id="{77861F0E-28D4-42CE-AE60-FD92142B509E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267200"/>
            <a:ext cx="762000" cy="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517" name="Object 37">
            <a:extLst>
              <a:ext uri="{FF2B5EF4-FFF2-40B4-BE49-F238E27FC236}">
                <a16:creationId xmlns:a16="http://schemas.microsoft.com/office/drawing/2014/main" xmlns="" id="{236A3652-A192-4293-8629-04C3A7426B5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24200" y="5105400"/>
          <a:ext cx="958850" cy="804863"/>
        </p:xfrm>
        <a:graphic>
          <a:graphicData uri="http://schemas.openxmlformats.org/presentationml/2006/ole">
            <p:oleObj spid="_x0000_s25602" name="Equation" r:id="rId4" imgW="545760" imgH="457200" progId="Equation.3">
              <p:embed/>
            </p:oleObj>
          </a:graphicData>
        </a:graphic>
      </p:graphicFrame>
      <p:sp>
        <p:nvSpPr>
          <p:cNvPr id="20518" name="Text Box 38">
            <a:extLst>
              <a:ext uri="{FF2B5EF4-FFF2-40B4-BE49-F238E27FC236}">
                <a16:creationId xmlns:a16="http://schemas.microsoft.com/office/drawing/2014/main" xmlns="" id="{A3468074-6BA4-4B22-91FF-1D11423AE0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400" y="6096000"/>
            <a:ext cx="5886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* These components usually use for resonators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xmlns="" id="{00E57D3D-73E4-461B-8CE3-840FA12622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Short-circuited</a:t>
            </a:r>
            <a:r>
              <a:rPr lang="en-US" altLang="en-US">
                <a:latin typeface="Symbol" panose="05050102010706020507" pitchFamily="18" charset="2"/>
              </a:rPr>
              <a:t> l</a:t>
            </a:r>
            <a:r>
              <a:rPr lang="en-US" altLang="en-US"/>
              <a:t>/2 lossy line</a:t>
            </a:r>
          </a:p>
        </p:txBody>
      </p:sp>
      <p:sp>
        <p:nvSpPr>
          <p:cNvPr id="21508" name="Line 4">
            <a:extLst>
              <a:ext uri="{FF2B5EF4-FFF2-40B4-BE49-F238E27FC236}">
                <a16:creationId xmlns:a16="http://schemas.microsoft.com/office/drawing/2014/main" xmlns="" id="{58500C1E-A704-4437-87F1-683629BA6FFB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18288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Line 5">
            <a:extLst>
              <a:ext uri="{FF2B5EF4-FFF2-40B4-BE49-F238E27FC236}">
                <a16:creationId xmlns:a16="http://schemas.microsoft.com/office/drawing/2014/main" xmlns="" id="{07BD5401-DDB5-44F1-9033-13B462938AFC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26670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Line 6">
            <a:extLst>
              <a:ext uri="{FF2B5EF4-FFF2-40B4-BE49-F238E27FC236}">
                <a16:creationId xmlns:a16="http://schemas.microsoft.com/office/drawing/2014/main" xmlns="" id="{F26F3841-DC4C-4A83-A9E5-B4A3E4D31F76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1828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Line 7">
            <a:extLst>
              <a:ext uri="{FF2B5EF4-FFF2-40B4-BE49-F238E27FC236}">
                <a16:creationId xmlns:a16="http://schemas.microsoft.com/office/drawing/2014/main" xmlns="" id="{54D0F3E4-A1D2-4848-948E-C2F0D83A7CAB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28194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Rectangle 8">
            <a:extLst>
              <a:ext uri="{FF2B5EF4-FFF2-40B4-BE49-F238E27FC236}">
                <a16:creationId xmlns:a16="http://schemas.microsoft.com/office/drawing/2014/main" xmlns="" id="{30676F84-08C6-4F92-86AD-6690B754E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5050" y="2819400"/>
            <a:ext cx="906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>
                <a:latin typeface="Symbol" panose="05050102010706020507" pitchFamily="18" charset="2"/>
              </a:rPr>
              <a:t>=</a:t>
            </a:r>
            <a:r>
              <a:rPr lang="en-US" altLang="en-US"/>
              <a:t>n</a:t>
            </a:r>
            <a:r>
              <a:rPr lang="en-US" altLang="en-US">
                <a:latin typeface="Symbol" panose="05050102010706020507" pitchFamily="18" charset="2"/>
              </a:rPr>
              <a:t>l</a:t>
            </a:r>
            <a:r>
              <a:rPr lang="en-US" altLang="en-US"/>
              <a:t>/2</a:t>
            </a:r>
          </a:p>
        </p:txBody>
      </p:sp>
      <p:sp>
        <p:nvSpPr>
          <p:cNvPr id="21513" name="Text Box 9">
            <a:extLst>
              <a:ext uri="{FF2B5EF4-FFF2-40B4-BE49-F238E27FC236}">
                <a16:creationId xmlns:a16="http://schemas.microsoft.com/office/drawing/2014/main" xmlns="" id="{F5189560-0C09-4E53-9D1A-64A82C661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6275" y="2057400"/>
            <a:ext cx="5286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/>
              <a:t>Z</a:t>
            </a:r>
            <a:r>
              <a:rPr lang="en-US" altLang="en-US" baseline="-25000"/>
              <a:t>in</a:t>
            </a:r>
            <a:endParaRPr lang="en-US" altLang="en-US"/>
          </a:p>
        </p:txBody>
      </p:sp>
      <p:sp>
        <p:nvSpPr>
          <p:cNvPr id="21514" name="Text Box 10">
            <a:extLst>
              <a:ext uri="{FF2B5EF4-FFF2-40B4-BE49-F238E27FC236}">
                <a16:creationId xmlns:a16="http://schemas.microsoft.com/office/drawing/2014/main" xmlns="" id="{F0552F3D-7BF2-4356-9B9F-63E996D774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1650" y="2133600"/>
            <a:ext cx="471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/>
              <a:t>Z</a:t>
            </a:r>
            <a:r>
              <a:rPr lang="en-US" altLang="en-US" baseline="-25000"/>
              <a:t>o</a:t>
            </a:r>
            <a:endParaRPr lang="en-US" altLang="en-US"/>
          </a:p>
        </p:txBody>
      </p:sp>
      <p:sp>
        <p:nvSpPr>
          <p:cNvPr id="21515" name="Text Box 11">
            <a:extLst>
              <a:ext uri="{FF2B5EF4-FFF2-40B4-BE49-F238E27FC236}">
                <a16:creationId xmlns:a16="http://schemas.microsoft.com/office/drawing/2014/main" xmlns="" id="{EAA80830-F05C-4152-89D7-9407ACEDF1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133600"/>
            <a:ext cx="376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1516" name="Text Box 12">
            <a:extLst>
              <a:ext uri="{FF2B5EF4-FFF2-40B4-BE49-F238E27FC236}">
                <a16:creationId xmlns:a16="http://schemas.microsoft.com/office/drawing/2014/main" xmlns="" id="{AE4B8093-7A4A-42E2-8B6A-050C5E730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21336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>
                <a:latin typeface="Symbol" panose="05050102010706020507" pitchFamily="18" charset="2"/>
              </a:rPr>
              <a:t>b</a:t>
            </a:r>
          </a:p>
        </p:txBody>
      </p:sp>
      <p:graphicFrame>
        <p:nvGraphicFramePr>
          <p:cNvPr id="21517" name="Object 13">
            <a:extLst>
              <a:ext uri="{FF2B5EF4-FFF2-40B4-BE49-F238E27FC236}">
                <a16:creationId xmlns:a16="http://schemas.microsoft.com/office/drawing/2014/main" xmlns="" id="{373C72D5-A4EA-4AAD-846A-6713702071D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0600" y="3276600"/>
          <a:ext cx="1746250" cy="558800"/>
        </p:xfrm>
        <a:graphic>
          <a:graphicData uri="http://schemas.openxmlformats.org/presentationml/2006/ole">
            <p:oleObj spid="_x0000_s26625" name="Equation" r:id="rId3" imgW="749160" imgH="241200" progId="Equation.3">
              <p:embed/>
            </p:oleObj>
          </a:graphicData>
        </a:graphic>
      </p:graphicFrame>
      <p:graphicFrame>
        <p:nvGraphicFramePr>
          <p:cNvPr id="21518" name="Object 14">
            <a:extLst>
              <a:ext uri="{FF2B5EF4-FFF2-40B4-BE49-F238E27FC236}">
                <a16:creationId xmlns:a16="http://schemas.microsoft.com/office/drawing/2014/main" xmlns="" id="{3BEA1BFB-B2BC-457E-8CA8-373E50F1FF1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52800" y="2819400"/>
          <a:ext cx="312738" cy="476250"/>
        </p:xfrm>
        <a:graphic>
          <a:graphicData uri="http://schemas.openxmlformats.org/presentationml/2006/ole">
            <p:oleObj spid="_x0000_s26626" name="Equation" r:id="rId4" imgW="126720" imgH="190440" progId="Equation.3">
              <p:embed/>
            </p:oleObj>
          </a:graphicData>
        </a:graphic>
      </p:graphicFrame>
      <p:graphicFrame>
        <p:nvGraphicFramePr>
          <p:cNvPr id="21519" name="Object 15">
            <a:extLst>
              <a:ext uri="{FF2B5EF4-FFF2-40B4-BE49-F238E27FC236}">
                <a16:creationId xmlns:a16="http://schemas.microsoft.com/office/drawing/2014/main" xmlns="" id="{8FCA6C6B-24C0-412D-B80F-C4A6C1EA200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0600" y="3962400"/>
          <a:ext cx="1371600" cy="1025525"/>
        </p:xfrm>
        <a:graphic>
          <a:graphicData uri="http://schemas.openxmlformats.org/presentationml/2006/ole">
            <p:oleObj spid="_x0000_s26627" name="Equation" r:id="rId5" imgW="660240" imgH="495000" progId="Equation.3">
              <p:embed/>
            </p:oleObj>
          </a:graphicData>
        </a:graphic>
      </p:graphicFrame>
      <p:graphicFrame>
        <p:nvGraphicFramePr>
          <p:cNvPr id="21520" name="Object 16">
            <a:extLst>
              <a:ext uri="{FF2B5EF4-FFF2-40B4-BE49-F238E27FC236}">
                <a16:creationId xmlns:a16="http://schemas.microsoft.com/office/drawing/2014/main" xmlns="" id="{6F932CF6-DDE9-4365-A46F-564F3D8C374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0600" y="4922838"/>
          <a:ext cx="1447800" cy="1008062"/>
        </p:xfrm>
        <a:graphic>
          <a:graphicData uri="http://schemas.openxmlformats.org/presentationml/2006/ole">
            <p:oleObj spid="_x0000_s26628" name="Equation" r:id="rId6" imgW="749160" imgH="520560" progId="Equation.3">
              <p:embed/>
            </p:oleObj>
          </a:graphicData>
        </a:graphic>
      </p:graphicFrame>
      <p:graphicFrame>
        <p:nvGraphicFramePr>
          <p:cNvPr id="21521" name="Object 17">
            <a:extLst>
              <a:ext uri="{FF2B5EF4-FFF2-40B4-BE49-F238E27FC236}">
                <a16:creationId xmlns:a16="http://schemas.microsoft.com/office/drawing/2014/main" xmlns="" id="{87235225-1FE4-4E06-917C-468883016B9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86200" y="3429000"/>
          <a:ext cx="3352800" cy="1050925"/>
        </p:xfrm>
        <a:graphic>
          <a:graphicData uri="http://schemas.openxmlformats.org/presentationml/2006/ole">
            <p:oleObj spid="_x0000_s26629" name="Equation" r:id="rId7" imgW="1574640" imgH="495000" progId="Equation.3">
              <p:embed/>
            </p:oleObj>
          </a:graphicData>
        </a:graphic>
      </p:graphicFrame>
      <p:graphicFrame>
        <p:nvGraphicFramePr>
          <p:cNvPr id="21522" name="Object 18">
            <a:extLst>
              <a:ext uri="{FF2B5EF4-FFF2-40B4-BE49-F238E27FC236}">
                <a16:creationId xmlns:a16="http://schemas.microsoft.com/office/drawing/2014/main" xmlns="" id="{6ECD1EEA-B65D-4034-95DB-0838D67EBBD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53000" y="5029200"/>
          <a:ext cx="1066800" cy="852488"/>
        </p:xfrm>
        <a:graphic>
          <a:graphicData uri="http://schemas.openxmlformats.org/presentationml/2006/ole">
            <p:oleObj spid="_x0000_s26630" name="Equation" r:id="rId8" imgW="571320" imgH="457200" progId="Equation.3">
              <p:embed/>
            </p:oleObj>
          </a:graphicData>
        </a:graphic>
      </p:graphicFrame>
      <p:sp>
        <p:nvSpPr>
          <p:cNvPr id="21523" name="Text Box 19">
            <a:extLst>
              <a:ext uri="{FF2B5EF4-FFF2-40B4-BE49-F238E27FC236}">
                <a16:creationId xmlns:a16="http://schemas.microsoft.com/office/drawing/2014/main" xmlns="" id="{96FF0785-A4D0-4AFB-8B9C-4A30F04FAD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5257800"/>
            <a:ext cx="928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/>
              <a:t>where</a:t>
            </a:r>
          </a:p>
        </p:txBody>
      </p:sp>
      <p:sp>
        <p:nvSpPr>
          <p:cNvPr id="21524" name="Text Box 20">
            <a:extLst>
              <a:ext uri="{FF2B5EF4-FFF2-40B4-BE49-F238E27FC236}">
                <a16:creationId xmlns:a16="http://schemas.microsoft.com/office/drawing/2014/main" xmlns="" id="{FBFC805C-26E9-4513-987A-1F70EBE1E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1838" y="2057400"/>
            <a:ext cx="3332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en-US"/>
              <a:t>= series RLC resonant cct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xmlns="" id="{64A8F13D-D4FA-4984-92C4-887A03A271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Open-circuited </a:t>
            </a:r>
            <a:r>
              <a:rPr lang="en-US" altLang="en-US">
                <a:latin typeface="Symbol" panose="05050102010706020507" pitchFamily="18" charset="2"/>
              </a:rPr>
              <a:t>l</a:t>
            </a:r>
            <a:r>
              <a:rPr lang="en-US" altLang="en-US"/>
              <a:t>/2 lossy line</a:t>
            </a:r>
          </a:p>
        </p:txBody>
      </p:sp>
      <p:sp>
        <p:nvSpPr>
          <p:cNvPr id="22532" name="Line 4">
            <a:extLst>
              <a:ext uri="{FF2B5EF4-FFF2-40B4-BE49-F238E27FC236}">
                <a16:creationId xmlns:a16="http://schemas.microsoft.com/office/drawing/2014/main" xmlns="" id="{8F1CA79A-B591-4AE5-B6D6-F33A5543DEC6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18288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Line 5">
            <a:extLst>
              <a:ext uri="{FF2B5EF4-FFF2-40B4-BE49-F238E27FC236}">
                <a16:creationId xmlns:a16="http://schemas.microsoft.com/office/drawing/2014/main" xmlns="" id="{46B7E966-C5A3-4491-9564-77C651DE65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26670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Line 7">
            <a:extLst>
              <a:ext uri="{FF2B5EF4-FFF2-40B4-BE49-F238E27FC236}">
                <a16:creationId xmlns:a16="http://schemas.microsoft.com/office/drawing/2014/main" xmlns="" id="{E078D7C3-CF57-4B58-B2C5-3F6A12D1319B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28194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Rectangle 8">
            <a:extLst>
              <a:ext uri="{FF2B5EF4-FFF2-40B4-BE49-F238E27FC236}">
                <a16:creationId xmlns:a16="http://schemas.microsoft.com/office/drawing/2014/main" xmlns="" id="{95DF5BE4-8C94-4B8B-87C4-C705506EE7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5050" y="2819400"/>
            <a:ext cx="906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>
                <a:latin typeface="Symbol" panose="05050102010706020507" pitchFamily="18" charset="2"/>
              </a:rPr>
              <a:t>=</a:t>
            </a:r>
            <a:r>
              <a:rPr lang="en-US" altLang="en-US"/>
              <a:t>n</a:t>
            </a:r>
            <a:r>
              <a:rPr lang="en-US" altLang="en-US">
                <a:latin typeface="Symbol" panose="05050102010706020507" pitchFamily="18" charset="2"/>
              </a:rPr>
              <a:t>l</a:t>
            </a:r>
            <a:r>
              <a:rPr lang="en-US" altLang="en-US"/>
              <a:t>/2</a:t>
            </a:r>
          </a:p>
        </p:txBody>
      </p:sp>
      <p:sp>
        <p:nvSpPr>
          <p:cNvPr id="22537" name="Text Box 9">
            <a:extLst>
              <a:ext uri="{FF2B5EF4-FFF2-40B4-BE49-F238E27FC236}">
                <a16:creationId xmlns:a16="http://schemas.microsoft.com/office/drawing/2014/main" xmlns="" id="{A6D9D68A-6D02-4658-8A1F-169527480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6275" y="2057400"/>
            <a:ext cx="5286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/>
              <a:t>Z</a:t>
            </a:r>
            <a:r>
              <a:rPr lang="en-US" altLang="en-US" baseline="-25000"/>
              <a:t>in</a:t>
            </a:r>
            <a:endParaRPr lang="en-US" altLang="en-US"/>
          </a:p>
        </p:txBody>
      </p:sp>
      <p:sp>
        <p:nvSpPr>
          <p:cNvPr id="22538" name="Text Box 10">
            <a:extLst>
              <a:ext uri="{FF2B5EF4-FFF2-40B4-BE49-F238E27FC236}">
                <a16:creationId xmlns:a16="http://schemas.microsoft.com/office/drawing/2014/main" xmlns="" id="{B77AC302-5676-4BF7-B1E3-19A25C5C21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1650" y="2133600"/>
            <a:ext cx="471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/>
              <a:t>Z</a:t>
            </a:r>
            <a:r>
              <a:rPr lang="en-US" altLang="en-US" baseline="-25000"/>
              <a:t>o</a:t>
            </a:r>
            <a:endParaRPr lang="en-US" altLang="en-US"/>
          </a:p>
        </p:txBody>
      </p:sp>
      <p:sp>
        <p:nvSpPr>
          <p:cNvPr id="22539" name="Text Box 11">
            <a:extLst>
              <a:ext uri="{FF2B5EF4-FFF2-40B4-BE49-F238E27FC236}">
                <a16:creationId xmlns:a16="http://schemas.microsoft.com/office/drawing/2014/main" xmlns="" id="{902A3BB9-E628-4336-BE4C-2E66AAC76B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133600"/>
            <a:ext cx="376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2540" name="Text Box 12">
            <a:extLst>
              <a:ext uri="{FF2B5EF4-FFF2-40B4-BE49-F238E27FC236}">
                <a16:creationId xmlns:a16="http://schemas.microsoft.com/office/drawing/2014/main" xmlns="" id="{5DB79642-2E21-40BA-A446-8E5D7E24B5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21336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>
                <a:latin typeface="Symbol" panose="05050102010706020507" pitchFamily="18" charset="2"/>
              </a:rPr>
              <a:t>b</a:t>
            </a:r>
          </a:p>
        </p:txBody>
      </p:sp>
      <p:graphicFrame>
        <p:nvGraphicFramePr>
          <p:cNvPr id="22541" name="Object 13">
            <a:extLst>
              <a:ext uri="{FF2B5EF4-FFF2-40B4-BE49-F238E27FC236}">
                <a16:creationId xmlns:a16="http://schemas.microsoft.com/office/drawing/2014/main" xmlns="" id="{8C59595C-A232-42BC-B7B5-6884594E426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52800" y="2819400"/>
          <a:ext cx="312738" cy="476250"/>
        </p:xfrm>
        <a:graphic>
          <a:graphicData uri="http://schemas.openxmlformats.org/presentationml/2006/ole">
            <p:oleObj spid="_x0000_s27649" name="Equation" r:id="rId3" imgW="126720" imgH="190440" progId="Equation.3">
              <p:embed/>
            </p:oleObj>
          </a:graphicData>
        </a:graphic>
      </p:graphicFrame>
      <p:graphicFrame>
        <p:nvGraphicFramePr>
          <p:cNvPr id="22542" name="Object 14">
            <a:extLst>
              <a:ext uri="{FF2B5EF4-FFF2-40B4-BE49-F238E27FC236}">
                <a16:creationId xmlns:a16="http://schemas.microsoft.com/office/drawing/2014/main" xmlns="" id="{447B7CD7-CC24-4077-9547-954366CCD46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57600" y="3886200"/>
          <a:ext cx="3124200" cy="906463"/>
        </p:xfrm>
        <a:graphic>
          <a:graphicData uri="http://schemas.openxmlformats.org/presentationml/2006/ole">
            <p:oleObj spid="_x0000_s27650" name="Equation" r:id="rId4" imgW="1701720" imgH="495000" progId="Equation.3">
              <p:embed/>
            </p:oleObj>
          </a:graphicData>
        </a:graphic>
      </p:graphicFrame>
      <p:sp>
        <p:nvSpPr>
          <p:cNvPr id="22543" name="Text Box 15">
            <a:extLst>
              <a:ext uri="{FF2B5EF4-FFF2-40B4-BE49-F238E27FC236}">
                <a16:creationId xmlns:a16="http://schemas.microsoft.com/office/drawing/2014/main" xmlns="" id="{CDA21560-1838-430C-B39E-9C65B41D4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7363" y="2057400"/>
            <a:ext cx="3549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/>
              <a:t>= parallel RLC resonant cct</a:t>
            </a:r>
          </a:p>
        </p:txBody>
      </p:sp>
      <p:graphicFrame>
        <p:nvGraphicFramePr>
          <p:cNvPr id="22544" name="Object 16">
            <a:extLst>
              <a:ext uri="{FF2B5EF4-FFF2-40B4-BE49-F238E27FC236}">
                <a16:creationId xmlns:a16="http://schemas.microsoft.com/office/drawing/2014/main" xmlns="" id="{015658A7-5514-474A-9712-E96BE9AA3E6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3000" y="3429000"/>
          <a:ext cx="973138" cy="841375"/>
        </p:xfrm>
        <a:graphic>
          <a:graphicData uri="http://schemas.openxmlformats.org/presentationml/2006/ole">
            <p:oleObj spid="_x0000_s27651" name="Equation" r:id="rId5" imgW="571320" imgH="495000" progId="Equation.3">
              <p:embed/>
            </p:oleObj>
          </a:graphicData>
        </a:graphic>
      </p:graphicFrame>
      <p:graphicFrame>
        <p:nvGraphicFramePr>
          <p:cNvPr id="22545" name="Object 17">
            <a:extLst>
              <a:ext uri="{FF2B5EF4-FFF2-40B4-BE49-F238E27FC236}">
                <a16:creationId xmlns:a16="http://schemas.microsoft.com/office/drawing/2014/main" xmlns="" id="{2AA2B6F6-5DEF-4F79-8954-D456645EC38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3000" y="4343400"/>
          <a:ext cx="1752600" cy="987425"/>
        </p:xfrm>
        <a:graphic>
          <a:graphicData uri="http://schemas.openxmlformats.org/presentationml/2006/ole">
            <p:oleObj spid="_x0000_s27652" name="Equation" r:id="rId6" imgW="876240" imgH="495000" progId="Equation.3">
              <p:embed/>
            </p:oleObj>
          </a:graphicData>
        </a:graphic>
      </p:graphicFrame>
      <p:graphicFrame>
        <p:nvGraphicFramePr>
          <p:cNvPr id="22546" name="Object 18">
            <a:extLst>
              <a:ext uri="{FF2B5EF4-FFF2-40B4-BE49-F238E27FC236}">
                <a16:creationId xmlns:a16="http://schemas.microsoft.com/office/drawing/2014/main" xmlns="" id="{37490807-49FB-499E-8BE5-17B8351A33F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5334000"/>
          <a:ext cx="1447800" cy="1006475"/>
        </p:xfrm>
        <a:graphic>
          <a:graphicData uri="http://schemas.openxmlformats.org/presentationml/2006/ole">
            <p:oleObj spid="_x0000_s27653" name="Equation" r:id="rId7" imgW="749160" imgH="520560" progId="Equation.3">
              <p:embed/>
            </p:oleObj>
          </a:graphicData>
        </a:graphic>
      </p:graphicFrame>
      <p:graphicFrame>
        <p:nvGraphicFramePr>
          <p:cNvPr id="22547" name="Object 19">
            <a:extLst>
              <a:ext uri="{FF2B5EF4-FFF2-40B4-BE49-F238E27FC236}">
                <a16:creationId xmlns:a16="http://schemas.microsoft.com/office/drawing/2014/main" xmlns="" id="{EA523687-4CAB-4C73-8412-2F6725060D7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53000" y="5029200"/>
          <a:ext cx="1066800" cy="852488"/>
        </p:xfrm>
        <a:graphic>
          <a:graphicData uri="http://schemas.openxmlformats.org/presentationml/2006/ole">
            <p:oleObj spid="_x0000_s27654" name="Equation" r:id="rId8" imgW="571320" imgH="457200" progId="Equation.3">
              <p:embed/>
            </p:oleObj>
          </a:graphicData>
        </a:graphic>
      </p:graphicFrame>
      <p:sp>
        <p:nvSpPr>
          <p:cNvPr id="22548" name="Text Box 20">
            <a:extLst>
              <a:ext uri="{FF2B5EF4-FFF2-40B4-BE49-F238E27FC236}">
                <a16:creationId xmlns:a16="http://schemas.microsoft.com/office/drawing/2014/main" xmlns="" id="{7EAD28D4-285F-4A6A-A97E-B07AD1D6E1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5257800"/>
            <a:ext cx="928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/>
              <a:t>where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xmlns="" id="{8A3BB565-5418-4D6B-A1BE-3A09A3037A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Short-circuited </a:t>
            </a:r>
            <a:r>
              <a:rPr lang="en-US" altLang="en-US">
                <a:latin typeface="Symbol" panose="05050102010706020507" pitchFamily="18" charset="2"/>
              </a:rPr>
              <a:t>l</a:t>
            </a:r>
            <a:r>
              <a:rPr lang="en-US" altLang="en-US"/>
              <a:t>/4 lossy line</a:t>
            </a:r>
          </a:p>
        </p:txBody>
      </p:sp>
      <p:sp>
        <p:nvSpPr>
          <p:cNvPr id="23556" name="Line 4">
            <a:extLst>
              <a:ext uri="{FF2B5EF4-FFF2-40B4-BE49-F238E27FC236}">
                <a16:creationId xmlns:a16="http://schemas.microsoft.com/office/drawing/2014/main" xmlns="" id="{EDD8B01F-0611-4061-AA6F-315F7F50C3AE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18288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Line 5">
            <a:extLst>
              <a:ext uri="{FF2B5EF4-FFF2-40B4-BE49-F238E27FC236}">
                <a16:creationId xmlns:a16="http://schemas.microsoft.com/office/drawing/2014/main" xmlns="" id="{AC047ECC-1F84-4AC6-9298-A8A29A85D0B2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26670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Line 6">
            <a:extLst>
              <a:ext uri="{FF2B5EF4-FFF2-40B4-BE49-F238E27FC236}">
                <a16:creationId xmlns:a16="http://schemas.microsoft.com/office/drawing/2014/main" xmlns="" id="{AF1DFF27-DFD9-479A-BD3A-976CFBDC892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28194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Rectangle 7">
            <a:extLst>
              <a:ext uri="{FF2B5EF4-FFF2-40B4-BE49-F238E27FC236}">
                <a16:creationId xmlns:a16="http://schemas.microsoft.com/office/drawing/2014/main" xmlns="" id="{C01AF9CB-19EB-4C00-8494-CE49862969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250" y="2819400"/>
            <a:ext cx="754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>
                <a:latin typeface="Symbol" panose="05050102010706020507" pitchFamily="18" charset="2"/>
              </a:rPr>
              <a:t>=l</a:t>
            </a:r>
            <a:r>
              <a:rPr lang="en-US" altLang="en-US"/>
              <a:t>/4</a:t>
            </a:r>
          </a:p>
        </p:txBody>
      </p:sp>
      <p:sp>
        <p:nvSpPr>
          <p:cNvPr id="23560" name="Text Box 8">
            <a:extLst>
              <a:ext uri="{FF2B5EF4-FFF2-40B4-BE49-F238E27FC236}">
                <a16:creationId xmlns:a16="http://schemas.microsoft.com/office/drawing/2014/main" xmlns="" id="{C1FE2B0F-E625-4CEE-8559-887583553E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6275" y="2057400"/>
            <a:ext cx="5286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/>
              <a:t>Z</a:t>
            </a:r>
            <a:r>
              <a:rPr lang="en-US" altLang="en-US" baseline="-25000"/>
              <a:t>in</a:t>
            </a:r>
            <a:endParaRPr lang="en-US" altLang="en-US"/>
          </a:p>
        </p:txBody>
      </p:sp>
      <p:sp>
        <p:nvSpPr>
          <p:cNvPr id="23561" name="Text Box 9">
            <a:extLst>
              <a:ext uri="{FF2B5EF4-FFF2-40B4-BE49-F238E27FC236}">
                <a16:creationId xmlns:a16="http://schemas.microsoft.com/office/drawing/2014/main" xmlns="" id="{559269B6-2297-4F41-8D29-9794B300B6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1650" y="2133600"/>
            <a:ext cx="471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/>
              <a:t>Z</a:t>
            </a:r>
            <a:r>
              <a:rPr lang="en-US" altLang="en-US" baseline="-25000"/>
              <a:t>o</a:t>
            </a:r>
            <a:endParaRPr lang="en-US" altLang="en-US"/>
          </a:p>
        </p:txBody>
      </p:sp>
      <p:sp>
        <p:nvSpPr>
          <p:cNvPr id="23562" name="Text Box 10">
            <a:extLst>
              <a:ext uri="{FF2B5EF4-FFF2-40B4-BE49-F238E27FC236}">
                <a16:creationId xmlns:a16="http://schemas.microsoft.com/office/drawing/2014/main" xmlns="" id="{A4723B16-3830-46C6-A6EE-7A3AE55D4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133600"/>
            <a:ext cx="376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3563" name="Text Box 11">
            <a:extLst>
              <a:ext uri="{FF2B5EF4-FFF2-40B4-BE49-F238E27FC236}">
                <a16:creationId xmlns:a16="http://schemas.microsoft.com/office/drawing/2014/main" xmlns="" id="{071B3A6E-D28F-4D70-A1C6-398FE6FDF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21336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>
                <a:latin typeface="Symbol" panose="05050102010706020507" pitchFamily="18" charset="2"/>
              </a:rPr>
              <a:t>b</a:t>
            </a:r>
          </a:p>
        </p:txBody>
      </p:sp>
      <p:graphicFrame>
        <p:nvGraphicFramePr>
          <p:cNvPr id="23564" name="Object 12">
            <a:extLst>
              <a:ext uri="{FF2B5EF4-FFF2-40B4-BE49-F238E27FC236}">
                <a16:creationId xmlns:a16="http://schemas.microsoft.com/office/drawing/2014/main" xmlns="" id="{7BE9000C-3D1C-432E-AB10-88CFDB5BD88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52800" y="2819400"/>
          <a:ext cx="312738" cy="476250"/>
        </p:xfrm>
        <a:graphic>
          <a:graphicData uri="http://schemas.openxmlformats.org/presentationml/2006/ole">
            <p:oleObj spid="_x0000_s28673" name="Equation" r:id="rId3" imgW="126720" imgH="190440" progId="Equation.3">
              <p:embed/>
            </p:oleObj>
          </a:graphicData>
        </a:graphic>
      </p:graphicFrame>
      <p:sp>
        <p:nvSpPr>
          <p:cNvPr id="23565" name="Line 13">
            <a:extLst>
              <a:ext uri="{FF2B5EF4-FFF2-40B4-BE49-F238E27FC236}">
                <a16:creationId xmlns:a16="http://schemas.microsoft.com/office/drawing/2014/main" xmlns="" id="{77D2B1D1-CB42-485A-84BF-4B0FB5C720EA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1828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3566" name="Object 14">
            <a:extLst>
              <a:ext uri="{FF2B5EF4-FFF2-40B4-BE49-F238E27FC236}">
                <a16:creationId xmlns:a16="http://schemas.microsoft.com/office/drawing/2014/main" xmlns="" id="{423DFB7E-B627-4710-B410-02BFA85B537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3000" y="3429000"/>
          <a:ext cx="973138" cy="841375"/>
        </p:xfrm>
        <a:graphic>
          <a:graphicData uri="http://schemas.openxmlformats.org/presentationml/2006/ole">
            <p:oleObj spid="_x0000_s28674" name="Equation" r:id="rId4" imgW="571320" imgH="495000" progId="Equation.3">
              <p:embed/>
            </p:oleObj>
          </a:graphicData>
        </a:graphic>
      </p:graphicFrame>
      <p:sp>
        <p:nvSpPr>
          <p:cNvPr id="23567" name="Text Box 15">
            <a:extLst>
              <a:ext uri="{FF2B5EF4-FFF2-40B4-BE49-F238E27FC236}">
                <a16:creationId xmlns:a16="http://schemas.microsoft.com/office/drawing/2014/main" xmlns="" id="{DD0B81AC-5537-44FD-8870-1E4D0A76CA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7363" y="2057400"/>
            <a:ext cx="3549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/>
              <a:t>= parallel RLC resonant cct</a:t>
            </a:r>
          </a:p>
        </p:txBody>
      </p:sp>
      <p:graphicFrame>
        <p:nvGraphicFramePr>
          <p:cNvPr id="23568" name="Object 16">
            <a:extLst>
              <a:ext uri="{FF2B5EF4-FFF2-40B4-BE49-F238E27FC236}">
                <a16:creationId xmlns:a16="http://schemas.microsoft.com/office/drawing/2014/main" xmlns="" id="{ABC31BB9-9CE1-4AF7-B321-E2C52D0E26C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3000" y="4343400"/>
          <a:ext cx="1752600" cy="987425"/>
        </p:xfrm>
        <a:graphic>
          <a:graphicData uri="http://schemas.openxmlformats.org/presentationml/2006/ole">
            <p:oleObj spid="_x0000_s28675" name="Equation" r:id="rId5" imgW="876240" imgH="495000" progId="Equation.3">
              <p:embed/>
            </p:oleObj>
          </a:graphicData>
        </a:graphic>
      </p:graphicFrame>
      <p:graphicFrame>
        <p:nvGraphicFramePr>
          <p:cNvPr id="23569" name="Object 17">
            <a:extLst>
              <a:ext uri="{FF2B5EF4-FFF2-40B4-BE49-F238E27FC236}">
                <a16:creationId xmlns:a16="http://schemas.microsoft.com/office/drawing/2014/main" xmlns="" id="{287925C4-8E93-47CD-B64B-E43BD1FD9F4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5334000"/>
          <a:ext cx="1447800" cy="1006475"/>
        </p:xfrm>
        <a:graphic>
          <a:graphicData uri="http://schemas.openxmlformats.org/presentationml/2006/ole">
            <p:oleObj spid="_x0000_s28676" name="Equation" r:id="rId6" imgW="749160" imgH="520560" progId="Equation.3">
              <p:embed/>
            </p:oleObj>
          </a:graphicData>
        </a:graphic>
      </p:graphicFrame>
      <p:graphicFrame>
        <p:nvGraphicFramePr>
          <p:cNvPr id="23570" name="Object 18">
            <a:extLst>
              <a:ext uri="{FF2B5EF4-FFF2-40B4-BE49-F238E27FC236}">
                <a16:creationId xmlns:a16="http://schemas.microsoft.com/office/drawing/2014/main" xmlns="" id="{D7A35E84-895D-40BC-9BAA-F3530B762F6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57600" y="3886200"/>
          <a:ext cx="3124200" cy="906463"/>
        </p:xfrm>
        <a:graphic>
          <a:graphicData uri="http://schemas.openxmlformats.org/presentationml/2006/ole">
            <p:oleObj spid="_x0000_s28677" name="Equation" r:id="rId7" imgW="1701720" imgH="495000" progId="Equation.3">
              <p:embed/>
            </p:oleObj>
          </a:graphicData>
        </a:graphic>
      </p:graphicFrame>
      <p:graphicFrame>
        <p:nvGraphicFramePr>
          <p:cNvPr id="23571" name="Object 19">
            <a:extLst>
              <a:ext uri="{FF2B5EF4-FFF2-40B4-BE49-F238E27FC236}">
                <a16:creationId xmlns:a16="http://schemas.microsoft.com/office/drawing/2014/main" xmlns="" id="{06FBE336-E956-452D-9F8D-961878847B4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53000" y="5029200"/>
          <a:ext cx="1066800" cy="852488"/>
        </p:xfrm>
        <a:graphic>
          <a:graphicData uri="http://schemas.openxmlformats.org/presentationml/2006/ole">
            <p:oleObj spid="_x0000_s28678" name="Equation" r:id="rId8" imgW="571320" imgH="457200" progId="Equation.3">
              <p:embed/>
            </p:oleObj>
          </a:graphicData>
        </a:graphic>
      </p:graphicFrame>
      <p:sp>
        <p:nvSpPr>
          <p:cNvPr id="23572" name="Text Box 20">
            <a:extLst>
              <a:ext uri="{FF2B5EF4-FFF2-40B4-BE49-F238E27FC236}">
                <a16:creationId xmlns:a16="http://schemas.microsoft.com/office/drawing/2014/main" xmlns="" id="{E4368A0A-7BA7-4546-BDA4-77066F62AF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5257800"/>
            <a:ext cx="928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/>
              <a:t>where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xmlns="" id="{3DDD50BE-9504-497D-A729-DDD48D1682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Rectangular waveguide</a:t>
            </a:r>
          </a:p>
        </p:txBody>
      </p:sp>
      <p:graphicFrame>
        <p:nvGraphicFramePr>
          <p:cNvPr id="24579" name="Object 3">
            <a:extLst>
              <a:ext uri="{FF2B5EF4-FFF2-40B4-BE49-F238E27FC236}">
                <a16:creationId xmlns:a16="http://schemas.microsoft.com/office/drawing/2014/main" xmlns="" id="{6FF3F569-8451-4DF2-9F5A-1EA358BCEAB7}"/>
              </a:ext>
            </a:extLst>
          </p:cNvPr>
          <p:cNvGraphicFramePr>
            <a:graphicFrameLocks noGrp="1" noChangeAspect="1"/>
          </p:cNvGraphicFramePr>
          <p:nvPr>
            <p:ph type="body" idx="1"/>
          </p:nvPr>
        </p:nvGraphicFramePr>
        <p:xfrm>
          <a:off x="2971800" y="1447800"/>
          <a:ext cx="2667000" cy="1344613"/>
        </p:xfrm>
        <a:graphic>
          <a:graphicData uri="http://schemas.openxmlformats.org/presentationml/2006/ole">
            <p:oleObj spid="_x0000_s29697" name="VISIO" r:id="rId3" imgW="1758240" imgH="1352160" progId="">
              <p:embed/>
            </p:oleObj>
          </a:graphicData>
        </a:graphic>
      </p:graphicFrame>
      <p:sp>
        <p:nvSpPr>
          <p:cNvPr id="24580" name="Text Box 4">
            <a:extLst>
              <a:ext uri="{FF2B5EF4-FFF2-40B4-BE49-F238E27FC236}">
                <a16:creationId xmlns:a16="http://schemas.microsoft.com/office/drawing/2014/main" xmlns="" id="{6ED4FBE9-F067-42FE-8CE8-40504814AF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2590800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/>
              <a:t>a</a:t>
            </a:r>
          </a:p>
        </p:txBody>
      </p:sp>
      <p:sp>
        <p:nvSpPr>
          <p:cNvPr id="24581" name="Text Box 5">
            <a:extLst>
              <a:ext uri="{FF2B5EF4-FFF2-40B4-BE49-F238E27FC236}">
                <a16:creationId xmlns:a16="http://schemas.microsoft.com/office/drawing/2014/main" xmlns="" id="{E47F743F-7BAB-43D7-A5D8-D1472BD8C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286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/>
              <a:t>b</a:t>
            </a:r>
          </a:p>
        </p:txBody>
      </p:sp>
      <p:graphicFrame>
        <p:nvGraphicFramePr>
          <p:cNvPr id="24582" name="Object 6">
            <a:extLst>
              <a:ext uri="{FF2B5EF4-FFF2-40B4-BE49-F238E27FC236}">
                <a16:creationId xmlns:a16="http://schemas.microsoft.com/office/drawing/2014/main" xmlns="" id="{918ED504-18B8-4D21-B417-165C4100455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400" y="3429000"/>
          <a:ext cx="4267200" cy="1030288"/>
        </p:xfrm>
        <a:graphic>
          <a:graphicData uri="http://schemas.openxmlformats.org/presentationml/2006/ole">
            <p:oleObj spid="_x0000_s29698" name="Equation" r:id="rId4" imgW="2527200" imgH="609480" progId="Equation.3">
              <p:embed/>
            </p:oleObj>
          </a:graphicData>
        </a:graphic>
      </p:graphicFrame>
      <p:sp>
        <p:nvSpPr>
          <p:cNvPr id="24583" name="Text Box 7">
            <a:extLst>
              <a:ext uri="{FF2B5EF4-FFF2-40B4-BE49-F238E27FC236}">
                <a16:creationId xmlns:a16="http://schemas.microsoft.com/office/drawing/2014/main" xmlns="" id="{CBE8EBCD-D49E-4138-A410-29ADA24528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895600"/>
            <a:ext cx="4768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/>
              <a:t>Cut-off frequency of TE or TM mode</a:t>
            </a:r>
          </a:p>
        </p:txBody>
      </p:sp>
      <p:graphicFrame>
        <p:nvGraphicFramePr>
          <p:cNvPr id="24584" name="Object 8">
            <a:extLst>
              <a:ext uri="{FF2B5EF4-FFF2-40B4-BE49-F238E27FC236}">
                <a16:creationId xmlns:a16="http://schemas.microsoft.com/office/drawing/2014/main" xmlns="" id="{AEFF5470-F417-4CD6-989F-7AB5DCC560A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000" y="4876800"/>
          <a:ext cx="2514600" cy="1111250"/>
        </p:xfrm>
        <a:graphic>
          <a:graphicData uri="http://schemas.openxmlformats.org/presentationml/2006/ole">
            <p:oleObj spid="_x0000_s29699" name="Equation" r:id="rId5" imgW="1231560" imgH="545760" progId="Equation.3">
              <p:embed/>
            </p:oleObj>
          </a:graphicData>
        </a:graphic>
      </p:graphicFrame>
      <p:graphicFrame>
        <p:nvGraphicFramePr>
          <p:cNvPr id="24585" name="Object 9">
            <a:extLst>
              <a:ext uri="{FF2B5EF4-FFF2-40B4-BE49-F238E27FC236}">
                <a16:creationId xmlns:a16="http://schemas.microsoft.com/office/drawing/2014/main" xmlns="" id="{0880BE91-2722-4C1C-AA14-F3A01DB1F68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19800" y="2362200"/>
          <a:ext cx="1722438" cy="1054100"/>
        </p:xfrm>
        <a:graphic>
          <a:graphicData uri="http://schemas.openxmlformats.org/presentationml/2006/ole">
            <p:oleObj spid="_x0000_s29700" name="Equation" r:id="rId6" imgW="850680" imgH="520560" progId="Equation.3">
              <p:embed/>
            </p:oleObj>
          </a:graphicData>
        </a:graphic>
      </p:graphicFrame>
      <p:graphicFrame>
        <p:nvGraphicFramePr>
          <p:cNvPr id="24586" name="Object 10">
            <a:extLst>
              <a:ext uri="{FF2B5EF4-FFF2-40B4-BE49-F238E27FC236}">
                <a16:creationId xmlns:a16="http://schemas.microsoft.com/office/drawing/2014/main" xmlns="" id="{2D37A129-9CBB-496B-AFB1-D3C68227866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96000" y="3352800"/>
          <a:ext cx="1676400" cy="981075"/>
        </p:xfrm>
        <a:graphic>
          <a:graphicData uri="http://schemas.openxmlformats.org/presentationml/2006/ole">
            <p:oleObj spid="_x0000_s29701" name="Equation" r:id="rId7" imgW="888840" imgH="520560" progId="Equation.3">
              <p:embed/>
            </p:oleObj>
          </a:graphicData>
        </a:graphic>
      </p:graphicFrame>
      <p:graphicFrame>
        <p:nvGraphicFramePr>
          <p:cNvPr id="24587" name="Object 11">
            <a:extLst>
              <a:ext uri="{FF2B5EF4-FFF2-40B4-BE49-F238E27FC236}">
                <a16:creationId xmlns:a16="http://schemas.microsoft.com/office/drawing/2014/main" xmlns="" id="{B8BFB6E5-BBC5-4C79-BB80-8B0EA1C9D02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86200" y="4876800"/>
          <a:ext cx="4800600" cy="927100"/>
        </p:xfrm>
        <a:graphic>
          <a:graphicData uri="http://schemas.openxmlformats.org/presentationml/2006/ole">
            <p:oleObj spid="_x0000_s29702" name="Equation" r:id="rId8" imgW="2819160" imgH="545760" progId="Equation.3">
              <p:embed/>
            </p:oleObj>
          </a:graphicData>
        </a:graphic>
      </p:graphicFrame>
      <p:sp>
        <p:nvSpPr>
          <p:cNvPr id="24588" name="Text Box 12">
            <a:extLst>
              <a:ext uri="{FF2B5EF4-FFF2-40B4-BE49-F238E27FC236}">
                <a16:creationId xmlns:a16="http://schemas.microsoft.com/office/drawing/2014/main" xmlns="" id="{14776C21-0FDF-4C38-92AC-18AEC1C1F6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343400"/>
            <a:ext cx="3979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en-US"/>
              <a:t>Conductor attenuation for TE</a:t>
            </a:r>
            <a:r>
              <a:rPr lang="en-US" altLang="en-US" baseline="-25000"/>
              <a:t>10</a:t>
            </a:r>
            <a:endParaRPr lang="en-US" altLang="en-US"/>
          </a:p>
        </p:txBody>
      </p:sp>
      <p:graphicFrame>
        <p:nvGraphicFramePr>
          <p:cNvPr id="24589" name="Object 13">
            <a:extLst>
              <a:ext uri="{FF2B5EF4-FFF2-40B4-BE49-F238E27FC236}">
                <a16:creationId xmlns:a16="http://schemas.microsoft.com/office/drawing/2014/main" xmlns="" id="{EC8DDA53-CB78-4FF5-B26A-7780DD44C3A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43600" y="5715000"/>
          <a:ext cx="1524000" cy="858838"/>
        </p:xfrm>
        <a:graphic>
          <a:graphicData uri="http://schemas.openxmlformats.org/presentationml/2006/ole">
            <p:oleObj spid="_x0000_s29703" name="Equation" r:id="rId9" imgW="876240" imgH="495000" progId="Equation.3">
              <p:embed/>
            </p:oleObj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xmlns="" id="{2CADB183-9F16-48E2-A7CA-CFAD84B91E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1143000"/>
          </a:xfrm>
        </p:spPr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xmlns="" id="{2C2DBA2D-E969-4E7A-8AE5-185F372EF6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/>
              <a:t>	Given that a= 2.286cm , b=1.016cm  and </a:t>
            </a:r>
            <a:r>
              <a:rPr lang="en-US" altLang="en-US" sz="2400">
                <a:latin typeface="Symbol" panose="05050102010706020507" pitchFamily="18" charset="2"/>
              </a:rPr>
              <a:t>s=5.8 </a:t>
            </a:r>
            <a:r>
              <a:rPr lang="en-US" altLang="en-US" sz="2400"/>
              <a:t>x</a:t>
            </a:r>
            <a:r>
              <a:rPr lang="en-US" altLang="en-US" sz="2400">
                <a:latin typeface="Symbol" panose="05050102010706020507" pitchFamily="18" charset="2"/>
              </a:rPr>
              <a:t> 10</a:t>
            </a:r>
            <a:r>
              <a:rPr lang="en-US" altLang="en-US" sz="2400" baseline="30000">
                <a:latin typeface="Symbol" panose="05050102010706020507" pitchFamily="18" charset="2"/>
              </a:rPr>
              <a:t>7</a:t>
            </a:r>
            <a:r>
              <a:rPr lang="en-US" altLang="en-US" sz="2400"/>
              <a:t>S/m. What are the mode and attenuation for 10GHz?</a:t>
            </a:r>
            <a:endParaRPr lang="en-US" altLang="en-US"/>
          </a:p>
        </p:txBody>
      </p:sp>
      <p:sp>
        <p:nvSpPr>
          <p:cNvPr id="50196" name="Rectangle 20">
            <a:extLst>
              <a:ext uri="{FF2B5EF4-FFF2-40B4-BE49-F238E27FC236}">
                <a16:creationId xmlns:a16="http://schemas.microsoft.com/office/drawing/2014/main" xmlns="" id="{3595625B-3810-46EC-AC8E-CDEEB00468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676400"/>
            <a:ext cx="7848600" cy="1524000"/>
          </a:xfrm>
          <a:prstGeom prst="rect">
            <a:avLst/>
          </a:prstGeom>
          <a:noFill/>
          <a:ln w="28575">
            <a:solidFill>
              <a:srgbClr val="FF5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0197" name="Object 21">
            <a:extLst>
              <a:ext uri="{FF2B5EF4-FFF2-40B4-BE49-F238E27FC236}">
                <a16:creationId xmlns:a16="http://schemas.microsoft.com/office/drawing/2014/main" xmlns="" id="{3687D1DE-5230-4BEC-8802-C9F190FBCC3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0600" y="4572000"/>
          <a:ext cx="4267200" cy="1030288"/>
        </p:xfrm>
        <a:graphic>
          <a:graphicData uri="http://schemas.openxmlformats.org/presentationml/2006/ole">
            <p:oleObj spid="_x0000_s30721" name="Equation" r:id="rId3" imgW="2527200" imgH="609480" progId="Equation.3">
              <p:embed/>
            </p:oleObj>
          </a:graphicData>
        </a:graphic>
      </p:graphicFrame>
      <p:sp>
        <p:nvSpPr>
          <p:cNvPr id="50198" name="Text Box 22">
            <a:extLst>
              <a:ext uri="{FF2B5EF4-FFF2-40B4-BE49-F238E27FC236}">
                <a16:creationId xmlns:a16="http://schemas.microsoft.com/office/drawing/2014/main" xmlns="" id="{0D80734E-2212-4750-8887-54CEE37F1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733800"/>
            <a:ext cx="7834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Using this equation to calculate cutoff frequency of each mode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xmlns="" id="{DFE724BF-B1F1-42E9-8B46-317DA25DC7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Calculation</a:t>
            </a:r>
          </a:p>
        </p:txBody>
      </p:sp>
      <p:graphicFrame>
        <p:nvGraphicFramePr>
          <p:cNvPr id="51203" name="Object 3">
            <a:extLst>
              <a:ext uri="{FF2B5EF4-FFF2-40B4-BE49-F238E27FC236}">
                <a16:creationId xmlns:a16="http://schemas.microsoft.com/office/drawing/2014/main" xmlns="" id="{DB3575F0-4E5E-4E8F-A575-4346B04A532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28800" y="3505200"/>
          <a:ext cx="4953000" cy="879475"/>
        </p:xfrm>
        <a:graphic>
          <a:graphicData uri="http://schemas.openxmlformats.org/presentationml/2006/ole">
            <p:oleObj spid="_x0000_s31745" name="Equation" r:id="rId3" imgW="2933640" imgH="520560" progId="Equation.3">
              <p:embed/>
            </p:oleObj>
          </a:graphicData>
        </a:graphic>
      </p:graphicFrame>
      <p:sp>
        <p:nvSpPr>
          <p:cNvPr id="51204" name="Text Box 4">
            <a:extLst>
              <a:ext uri="{FF2B5EF4-FFF2-40B4-BE49-F238E27FC236}">
                <a16:creationId xmlns:a16="http://schemas.microsoft.com/office/drawing/2014/main" xmlns="" id="{6C9DA933-CFB6-450A-A819-97F1B39053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775" y="1946275"/>
            <a:ext cx="75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/>
              <a:t>TE</a:t>
            </a:r>
            <a:r>
              <a:rPr lang="en-US" altLang="en-US" baseline="-25000"/>
              <a:t>10</a:t>
            </a:r>
            <a:endParaRPr lang="en-US" altLang="en-US"/>
          </a:p>
        </p:txBody>
      </p:sp>
      <p:sp>
        <p:nvSpPr>
          <p:cNvPr id="51205" name="Text Box 5">
            <a:extLst>
              <a:ext uri="{FF2B5EF4-FFF2-40B4-BE49-F238E27FC236}">
                <a16:creationId xmlns:a16="http://schemas.microsoft.com/office/drawing/2014/main" xmlns="" id="{F83695AE-3DC7-454A-A0F0-10AD477A5B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667000"/>
            <a:ext cx="6884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a=2.286mm, b=1.016mm, m=1 and n=0 ,thus we have </a:t>
            </a:r>
          </a:p>
        </p:txBody>
      </p:sp>
      <p:sp>
        <p:nvSpPr>
          <p:cNvPr id="51206" name="Text Box 6">
            <a:extLst>
              <a:ext uri="{FF2B5EF4-FFF2-40B4-BE49-F238E27FC236}">
                <a16:creationId xmlns:a16="http://schemas.microsoft.com/office/drawing/2014/main" xmlns="" id="{C515EC30-EC52-48E4-8C29-AEB72B8AA8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105400"/>
            <a:ext cx="5621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/>
              <a:t>Similarly we can calculate for other modes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xmlns="" id="{F317E3F0-4681-41BD-BE5A-FB80FA8AA7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altLang="en-US"/>
              <a:t>Syllabus 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xmlns="" id="{8698CF24-17C2-4D94-9F48-BD48E67A72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Transmission lines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Network parameters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Matching techniques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Power dividers and combiners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Diode circuits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Microwave amplifiers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Oscillators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Filters design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Applications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Miscellaneous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xmlns="" id="{CF4BF8E4-247E-4BC9-ACA4-BFFC3E3802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1143000"/>
          </a:xfrm>
        </p:spPr>
        <p:txBody>
          <a:bodyPr/>
          <a:lstStyle/>
          <a:p>
            <a:r>
              <a:rPr lang="en-US" altLang="en-US"/>
              <a:t>Example</a:t>
            </a:r>
          </a:p>
        </p:txBody>
      </p:sp>
      <p:graphicFrame>
        <p:nvGraphicFramePr>
          <p:cNvPr id="25604" name="Object 4">
            <a:extLst>
              <a:ext uri="{FF2B5EF4-FFF2-40B4-BE49-F238E27FC236}">
                <a16:creationId xmlns:a16="http://schemas.microsoft.com/office/drawing/2014/main" xmlns="" id="{FD8ECB79-A16E-4894-859A-4872D5D12C0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3025775"/>
          <a:ext cx="5715000" cy="3095625"/>
        </p:xfrm>
        <a:graphic>
          <a:graphicData uri="http://schemas.openxmlformats.org/presentationml/2006/ole">
            <p:oleObj spid="_x0000_s32769" name="Document" r:id="rId3" imgW="6235560" imgH="4064040" progId="Word.Document.8">
              <p:embed/>
            </p:oleObj>
          </a:graphicData>
        </a:graphic>
      </p:graphicFrame>
      <p:graphicFrame>
        <p:nvGraphicFramePr>
          <p:cNvPr id="25605" name="Object 5">
            <a:extLst>
              <a:ext uri="{FF2B5EF4-FFF2-40B4-BE49-F238E27FC236}">
                <a16:creationId xmlns:a16="http://schemas.microsoft.com/office/drawing/2014/main" xmlns="" id="{CBC5D4B1-DFD8-4595-BB3D-FB404F30474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200" y="2346325"/>
          <a:ext cx="8382000" cy="3352800"/>
        </p:xfrm>
        <a:graphic>
          <a:graphicData uri="http://schemas.openxmlformats.org/presentationml/2006/ole">
            <p:oleObj spid="_x0000_s32770" name="Document" r:id="rId4" imgW="11796120" imgH="4932000" progId="Word.Document.8">
              <p:embed/>
            </p:oleObj>
          </a:graphicData>
        </a:graphic>
      </p:graphicFrame>
      <p:sp>
        <p:nvSpPr>
          <p:cNvPr id="25612" name="Line 12">
            <a:extLst>
              <a:ext uri="{FF2B5EF4-FFF2-40B4-BE49-F238E27FC236}">
                <a16:creationId xmlns:a16="http://schemas.microsoft.com/office/drawing/2014/main" xmlns="" id="{28E393FC-5758-4D5D-9A30-79BD5844CB7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336925"/>
            <a:ext cx="464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Line 13">
            <a:extLst>
              <a:ext uri="{FF2B5EF4-FFF2-40B4-BE49-F238E27FC236}">
                <a16:creationId xmlns:a16="http://schemas.microsoft.com/office/drawing/2014/main" xmlns="" id="{90886989-5F7D-4DB7-AEC8-50AFCBA581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67200" y="2574925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Line 14">
            <a:extLst>
              <a:ext uri="{FF2B5EF4-FFF2-40B4-BE49-F238E27FC236}">
                <a16:creationId xmlns:a16="http://schemas.microsoft.com/office/drawing/2014/main" xmlns="" id="{0B72F73A-7F77-44BB-A7BA-25F7F71D49D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0" y="2574925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Line 15">
            <a:extLst>
              <a:ext uri="{FF2B5EF4-FFF2-40B4-BE49-F238E27FC236}">
                <a16:creationId xmlns:a16="http://schemas.microsoft.com/office/drawing/2014/main" xmlns="" id="{85C3BDB7-B4CC-4274-B415-CB6E89FAF5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05600" y="2574925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Line 16">
            <a:extLst>
              <a:ext uri="{FF2B5EF4-FFF2-40B4-BE49-F238E27FC236}">
                <a16:creationId xmlns:a16="http://schemas.microsoft.com/office/drawing/2014/main" xmlns="" id="{3188706B-C439-4160-AC68-E01A10E9E6E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77200" y="2574925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Text Box 17">
            <a:extLst>
              <a:ext uri="{FF2B5EF4-FFF2-40B4-BE49-F238E27FC236}">
                <a16:creationId xmlns:a16="http://schemas.microsoft.com/office/drawing/2014/main" xmlns="" id="{114CE4DD-E8CE-46D7-9B41-BF9F27DE9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193925"/>
            <a:ext cx="75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/>
              <a:t>TE</a:t>
            </a:r>
            <a:r>
              <a:rPr lang="en-US" altLang="en-US" baseline="-25000"/>
              <a:t>10</a:t>
            </a:r>
            <a:endParaRPr lang="en-US" altLang="en-US"/>
          </a:p>
        </p:txBody>
      </p:sp>
      <p:sp>
        <p:nvSpPr>
          <p:cNvPr id="25618" name="Text Box 18">
            <a:extLst>
              <a:ext uri="{FF2B5EF4-FFF2-40B4-BE49-F238E27FC236}">
                <a16:creationId xmlns:a16="http://schemas.microsoft.com/office/drawing/2014/main" xmlns="" id="{CCFD467A-24AD-4B2A-8290-08538FAB1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2117725"/>
            <a:ext cx="75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/>
              <a:t>TE</a:t>
            </a:r>
            <a:r>
              <a:rPr lang="en-US" altLang="en-US" baseline="-25000"/>
              <a:t>20</a:t>
            </a:r>
            <a:endParaRPr lang="en-US" altLang="en-US"/>
          </a:p>
        </p:txBody>
      </p:sp>
      <p:sp>
        <p:nvSpPr>
          <p:cNvPr id="25619" name="Text Box 19">
            <a:extLst>
              <a:ext uri="{FF2B5EF4-FFF2-40B4-BE49-F238E27FC236}">
                <a16:creationId xmlns:a16="http://schemas.microsoft.com/office/drawing/2014/main" xmlns="" id="{185F724D-DA19-422E-91C2-EE0CB2E55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2155825"/>
            <a:ext cx="75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en-US"/>
              <a:t>TE</a:t>
            </a:r>
            <a:r>
              <a:rPr lang="en-US" altLang="en-US" baseline="-25000"/>
              <a:t>01</a:t>
            </a:r>
            <a:endParaRPr lang="en-US" altLang="en-US"/>
          </a:p>
        </p:txBody>
      </p:sp>
      <p:sp>
        <p:nvSpPr>
          <p:cNvPr id="25620" name="Text Box 20">
            <a:extLst>
              <a:ext uri="{FF2B5EF4-FFF2-40B4-BE49-F238E27FC236}">
                <a16:creationId xmlns:a16="http://schemas.microsoft.com/office/drawing/2014/main" xmlns="" id="{96DFB2ED-98C4-47E6-9037-1F95993FDD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2117725"/>
            <a:ext cx="75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/>
              <a:t>TE</a:t>
            </a:r>
            <a:r>
              <a:rPr lang="en-US" altLang="en-US" baseline="-25000"/>
              <a:t>11</a:t>
            </a:r>
            <a:endParaRPr lang="en-US" altLang="en-US"/>
          </a:p>
        </p:txBody>
      </p:sp>
      <p:sp>
        <p:nvSpPr>
          <p:cNvPr id="25622" name="Text Box 22">
            <a:extLst>
              <a:ext uri="{FF2B5EF4-FFF2-40B4-BE49-F238E27FC236}">
                <a16:creationId xmlns:a16="http://schemas.microsoft.com/office/drawing/2014/main" xmlns="" id="{06295F5B-5429-473F-8311-81A01EC73D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3413125"/>
            <a:ext cx="1130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sz="1800"/>
              <a:t>6.562GHz</a:t>
            </a:r>
          </a:p>
        </p:txBody>
      </p:sp>
      <p:sp>
        <p:nvSpPr>
          <p:cNvPr id="25623" name="Text Box 23">
            <a:extLst>
              <a:ext uri="{FF2B5EF4-FFF2-40B4-BE49-F238E27FC236}">
                <a16:creationId xmlns:a16="http://schemas.microsoft.com/office/drawing/2014/main" xmlns="" id="{427B126D-7BE9-4CED-BD9C-172A0DEE6E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6850" y="3413125"/>
            <a:ext cx="1244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sz="1800"/>
              <a:t>13.123GHz</a:t>
            </a:r>
          </a:p>
        </p:txBody>
      </p:sp>
      <p:sp>
        <p:nvSpPr>
          <p:cNvPr id="25624" name="Text Box 24">
            <a:extLst>
              <a:ext uri="{FF2B5EF4-FFF2-40B4-BE49-F238E27FC236}">
                <a16:creationId xmlns:a16="http://schemas.microsoft.com/office/drawing/2014/main" xmlns="" id="{926EB2BD-8AAF-44D0-BEE9-F1FF8CEAA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3650" y="3413125"/>
            <a:ext cx="1244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sz="1800"/>
              <a:t>14.764GHz</a:t>
            </a:r>
          </a:p>
        </p:txBody>
      </p:sp>
      <p:sp>
        <p:nvSpPr>
          <p:cNvPr id="25625" name="Text Box 25">
            <a:extLst>
              <a:ext uri="{FF2B5EF4-FFF2-40B4-BE49-F238E27FC236}">
                <a16:creationId xmlns:a16="http://schemas.microsoft.com/office/drawing/2014/main" xmlns="" id="{D51AE9CE-CA05-42F0-B02F-CE8282EDD0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9050" y="3413125"/>
            <a:ext cx="1244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sz="1800"/>
              <a:t>16.156GHz</a:t>
            </a:r>
          </a:p>
        </p:txBody>
      </p:sp>
      <p:sp>
        <p:nvSpPr>
          <p:cNvPr id="25626" name="Text Box 26">
            <a:extLst>
              <a:ext uri="{FF2B5EF4-FFF2-40B4-BE49-F238E27FC236}">
                <a16:creationId xmlns:a16="http://schemas.microsoft.com/office/drawing/2014/main" xmlns="" id="{27709D64-4D83-4136-A396-14D9144208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3886200"/>
            <a:ext cx="48006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/>
            <a:r>
              <a:rPr lang="en-US" altLang="en-US"/>
              <a:t>Frequency 10Ghz is propagating in  TE</a:t>
            </a:r>
            <a:r>
              <a:rPr lang="en-US" altLang="en-US" baseline="-25000"/>
              <a:t>10.</a:t>
            </a:r>
            <a:r>
              <a:rPr lang="en-US" altLang="en-US"/>
              <a:t>mode since this frequency is below the 13.123GHz (TE</a:t>
            </a:r>
            <a:r>
              <a:rPr lang="en-US" altLang="en-US" baseline="-25000"/>
              <a:t>20</a:t>
            </a:r>
            <a:r>
              <a:rPr lang="en-US" altLang="en-US"/>
              <a:t>) and above 6.561GHz (TE</a:t>
            </a:r>
            <a:r>
              <a:rPr lang="en-US" altLang="en-US" baseline="-25000"/>
              <a:t>10</a:t>
            </a:r>
            <a:r>
              <a:rPr lang="en-US" altLang="en-US"/>
              <a:t>)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xmlns="" id="{9C6364C9-EC0B-417B-8877-20FBD13189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continue</a:t>
            </a:r>
          </a:p>
        </p:txBody>
      </p:sp>
      <p:graphicFrame>
        <p:nvGraphicFramePr>
          <p:cNvPr id="26628" name="Object 4">
            <a:extLst>
              <a:ext uri="{FF2B5EF4-FFF2-40B4-BE49-F238E27FC236}">
                <a16:creationId xmlns:a16="http://schemas.microsoft.com/office/drawing/2014/main" xmlns="" id="{B7F44CF3-44DE-411E-AE57-8CE997C6754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2895600"/>
          <a:ext cx="2559050" cy="782638"/>
        </p:xfrm>
        <a:graphic>
          <a:graphicData uri="http://schemas.openxmlformats.org/presentationml/2006/ole">
            <p:oleObj spid="_x0000_s33793" name="Equation" r:id="rId3" imgW="1612800" imgH="495000" progId="Equation.3">
              <p:embed/>
            </p:oleObj>
          </a:graphicData>
        </a:graphic>
      </p:graphicFrame>
      <p:graphicFrame>
        <p:nvGraphicFramePr>
          <p:cNvPr id="26629" name="Object 5">
            <a:extLst>
              <a:ext uri="{FF2B5EF4-FFF2-40B4-BE49-F238E27FC236}">
                <a16:creationId xmlns:a16="http://schemas.microsoft.com/office/drawing/2014/main" xmlns="" id="{ABE93E6C-5451-48BC-BA9E-56B009B823C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1828800"/>
          <a:ext cx="3206750" cy="892175"/>
        </p:xfrm>
        <a:graphic>
          <a:graphicData uri="http://schemas.openxmlformats.org/presentationml/2006/ole">
            <p:oleObj spid="_x0000_s33794" name="Equation" r:id="rId4" imgW="2145960" imgH="596880" progId="Equation.3">
              <p:embed/>
            </p:oleObj>
          </a:graphicData>
        </a:graphic>
      </p:graphicFrame>
      <p:graphicFrame>
        <p:nvGraphicFramePr>
          <p:cNvPr id="26630" name="Object 6">
            <a:extLst>
              <a:ext uri="{FF2B5EF4-FFF2-40B4-BE49-F238E27FC236}">
                <a16:creationId xmlns:a16="http://schemas.microsoft.com/office/drawing/2014/main" xmlns="" id="{1B55C130-F676-4D94-A1BF-0A7C857DE62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7800" y="3810000"/>
          <a:ext cx="5562600" cy="874713"/>
        </p:xfrm>
        <a:graphic>
          <a:graphicData uri="http://schemas.openxmlformats.org/presentationml/2006/ole">
            <p:oleObj spid="_x0000_s33795" name="Equation" r:id="rId5" imgW="3466800" imgH="545760" progId="Equation.3">
              <p:embed/>
            </p:oleObj>
          </a:graphicData>
        </a:graphic>
      </p:graphicFrame>
      <p:graphicFrame>
        <p:nvGraphicFramePr>
          <p:cNvPr id="26631" name="Object 7">
            <a:extLst>
              <a:ext uri="{FF2B5EF4-FFF2-40B4-BE49-F238E27FC236}">
                <a16:creationId xmlns:a16="http://schemas.microsoft.com/office/drawing/2014/main" xmlns="" id="{1FEB28F0-C33D-4A21-8DF0-42069327C8B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57400" y="5029200"/>
          <a:ext cx="5562600" cy="606425"/>
        </p:xfrm>
        <a:graphic>
          <a:graphicData uri="http://schemas.openxmlformats.org/presentationml/2006/ole">
            <p:oleObj spid="_x0000_s33796" name="Equation" r:id="rId6" imgW="2666880" imgH="291960" progId="Equation.3">
              <p:embed/>
            </p:oleObj>
          </a:graphicData>
        </a:graphic>
      </p:graphicFrame>
      <p:sp>
        <p:nvSpPr>
          <p:cNvPr id="26632" name="Text Box 8">
            <a:extLst>
              <a:ext uri="{FF2B5EF4-FFF2-40B4-BE49-F238E27FC236}">
                <a16:creationId xmlns:a16="http://schemas.microsoft.com/office/drawing/2014/main" xmlns="" id="{16BF7CDA-EEA5-4E52-8B8D-C6296BFFB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029200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/>
              <a:t>or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xmlns="" id="{439D5AEB-507E-444B-91F5-5F0B3294F4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US" altLang="en-US"/>
              <a:t>Evanescent mode</a:t>
            </a:r>
          </a:p>
        </p:txBody>
      </p:sp>
      <p:sp>
        <p:nvSpPr>
          <p:cNvPr id="53251" name="Text Box 3">
            <a:extLst>
              <a:ext uri="{FF2B5EF4-FFF2-40B4-BE49-F238E27FC236}">
                <a16:creationId xmlns:a16="http://schemas.microsoft.com/office/drawing/2014/main" xmlns="" id="{F82649D7-D9D7-46C5-A88E-1B2BB3A6C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371600"/>
            <a:ext cx="81089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just"/>
            <a:r>
              <a:rPr lang="en-US" altLang="en-US"/>
              <a:t>Mode that propagates below cutoff frequency of a wave guide is </a:t>
            </a:r>
          </a:p>
          <a:p>
            <a:pPr algn="just"/>
            <a:r>
              <a:rPr lang="en-US" altLang="en-US"/>
              <a:t>called evanescent mode</a:t>
            </a:r>
          </a:p>
        </p:txBody>
      </p:sp>
      <p:graphicFrame>
        <p:nvGraphicFramePr>
          <p:cNvPr id="53252" name="Object 4">
            <a:extLst>
              <a:ext uri="{FF2B5EF4-FFF2-40B4-BE49-F238E27FC236}">
                <a16:creationId xmlns:a16="http://schemas.microsoft.com/office/drawing/2014/main" xmlns="" id="{80407E3F-7AB6-40F9-B561-2298F2FA225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05400" y="4953000"/>
          <a:ext cx="2462213" cy="1033463"/>
        </p:xfrm>
        <a:graphic>
          <a:graphicData uri="http://schemas.openxmlformats.org/presentationml/2006/ole">
            <p:oleObj spid="_x0000_s34817" name="Equation" r:id="rId3" imgW="1206360" imgH="507960" progId="Equation.3">
              <p:embed/>
            </p:oleObj>
          </a:graphicData>
        </a:graphic>
      </p:graphicFrame>
      <p:graphicFrame>
        <p:nvGraphicFramePr>
          <p:cNvPr id="53253" name="Object 5">
            <a:extLst>
              <a:ext uri="{FF2B5EF4-FFF2-40B4-BE49-F238E27FC236}">
                <a16:creationId xmlns:a16="http://schemas.microsoft.com/office/drawing/2014/main" xmlns="" id="{E6DC344A-B8F7-4E52-AAED-5F8A0DC4B96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29200" y="2133600"/>
          <a:ext cx="1981200" cy="603250"/>
        </p:xfrm>
        <a:graphic>
          <a:graphicData uri="http://schemas.openxmlformats.org/presentationml/2006/ole">
            <p:oleObj spid="_x0000_s34818" name="Equation" r:id="rId4" imgW="876240" imgH="266400" progId="Equation.3">
              <p:embed/>
            </p:oleObj>
          </a:graphicData>
        </a:graphic>
      </p:graphicFrame>
      <p:sp>
        <p:nvSpPr>
          <p:cNvPr id="53254" name="Text Box 6">
            <a:extLst>
              <a:ext uri="{FF2B5EF4-FFF2-40B4-BE49-F238E27FC236}">
                <a16:creationId xmlns:a16="http://schemas.microsoft.com/office/drawing/2014/main" xmlns="" id="{ECA187C1-4C09-4D85-BEF3-377AB51B17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209800"/>
            <a:ext cx="356552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200"/>
              <a:t>Wave propagation constant is </a:t>
            </a:r>
          </a:p>
        </p:txBody>
      </p:sp>
      <p:sp>
        <p:nvSpPr>
          <p:cNvPr id="53255" name="Text Box 7">
            <a:extLst>
              <a:ext uri="{FF2B5EF4-FFF2-40B4-BE49-F238E27FC236}">
                <a16:creationId xmlns:a16="http://schemas.microsoft.com/office/drawing/2014/main" xmlns="" id="{C422DCED-109D-4D12-B648-4F6040D9F2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743200"/>
            <a:ext cx="73691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en-US" sz="2200"/>
              <a:t>Where k</a:t>
            </a:r>
            <a:r>
              <a:rPr lang="en-US" altLang="en-US" sz="2200" baseline="-25000"/>
              <a:t>c</a:t>
            </a:r>
            <a:r>
              <a:rPr lang="en-US" altLang="en-US" sz="2200"/>
              <a:t> is referred to cutoff frequency, </a:t>
            </a:r>
            <a:r>
              <a:rPr lang="en-US" altLang="en-US" sz="2200">
                <a:latin typeface="Symbol" panose="05050102010706020507" pitchFamily="18" charset="2"/>
              </a:rPr>
              <a:t>g</a:t>
            </a:r>
            <a:r>
              <a:rPr lang="en-US" altLang="en-US" sz="2200"/>
              <a:t> is referred to propagation in waveguide and  </a:t>
            </a:r>
            <a:r>
              <a:rPr lang="en-US" altLang="en-US" sz="2200">
                <a:latin typeface="Symbol" panose="05050102010706020507" pitchFamily="18" charset="2"/>
              </a:rPr>
              <a:t>b</a:t>
            </a:r>
            <a:r>
              <a:rPr lang="en-US" altLang="en-US" sz="2200"/>
              <a:t> is in space</a:t>
            </a:r>
          </a:p>
        </p:txBody>
      </p:sp>
      <p:sp>
        <p:nvSpPr>
          <p:cNvPr id="53256" name="Text Box 8">
            <a:extLst>
              <a:ext uri="{FF2B5EF4-FFF2-40B4-BE49-F238E27FC236}">
                <a16:creationId xmlns:a16="http://schemas.microsoft.com/office/drawing/2014/main" xmlns="" id="{5CBB7F64-E8BD-4238-A503-4C192DC3CC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419600"/>
            <a:ext cx="1314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latin typeface="Symbol" panose="05050102010706020507" pitchFamily="18" charset="2"/>
              </a:rPr>
              <a:t>g = a +</a:t>
            </a:r>
            <a:r>
              <a:rPr lang="en-US" altLang="en-US"/>
              <a:t>j</a:t>
            </a:r>
            <a:r>
              <a:rPr lang="en-US" altLang="en-US"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53257" name="Text Box 9">
            <a:extLst>
              <a:ext uri="{FF2B5EF4-FFF2-40B4-BE49-F238E27FC236}">
                <a16:creationId xmlns:a16="http://schemas.microsoft.com/office/drawing/2014/main" xmlns="" id="{4DA985CD-7B48-42F3-896A-B66616194F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4419600"/>
            <a:ext cx="17891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latin typeface="Symbol" panose="05050102010706020507" pitchFamily="18" charset="2"/>
              </a:rPr>
              <a:t>a</a:t>
            </a:r>
            <a:r>
              <a:rPr lang="en-US" altLang="en-US"/>
              <a:t>=</a:t>
            </a:r>
            <a:r>
              <a:rPr lang="en-US" altLang="en-US" sz="2200"/>
              <a:t>attenuation</a:t>
            </a:r>
          </a:p>
        </p:txBody>
      </p:sp>
      <p:sp>
        <p:nvSpPr>
          <p:cNvPr id="53258" name="Text Box 10">
            <a:extLst>
              <a:ext uri="{FF2B5EF4-FFF2-40B4-BE49-F238E27FC236}">
                <a16:creationId xmlns:a16="http://schemas.microsoft.com/office/drawing/2014/main" xmlns="" id="{891872C2-ABEE-40C1-A5CA-346B0E043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419600"/>
            <a:ext cx="213042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200">
                <a:latin typeface="Symbol" panose="05050102010706020507" pitchFamily="18" charset="2"/>
              </a:rPr>
              <a:t>b</a:t>
            </a:r>
            <a:r>
              <a:rPr lang="en-US" altLang="en-US" sz="2200"/>
              <a:t>=phase constant</a:t>
            </a:r>
          </a:p>
        </p:txBody>
      </p:sp>
      <p:sp>
        <p:nvSpPr>
          <p:cNvPr id="53259" name="Text Box 11">
            <a:extLst>
              <a:ext uri="{FF2B5EF4-FFF2-40B4-BE49-F238E27FC236}">
                <a16:creationId xmlns:a16="http://schemas.microsoft.com/office/drawing/2014/main" xmlns="" id="{8AA9EA6E-CD41-41F1-ACE6-05EDC950BD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581400"/>
            <a:ext cx="216217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200"/>
              <a:t>When f</a:t>
            </a:r>
            <a:r>
              <a:rPr lang="en-US" altLang="en-US" sz="2200" baseline="-25000"/>
              <a:t>0</a:t>
            </a:r>
            <a:r>
              <a:rPr lang="en-US" altLang="en-US" sz="2200"/>
              <a:t>&lt; f</a:t>
            </a:r>
            <a:r>
              <a:rPr lang="en-US" altLang="en-US" sz="2200" baseline="-25000"/>
              <a:t>c , </a:t>
            </a:r>
          </a:p>
        </p:txBody>
      </p:sp>
      <p:graphicFrame>
        <p:nvGraphicFramePr>
          <p:cNvPr id="53260" name="Object 12">
            <a:extLst>
              <a:ext uri="{FF2B5EF4-FFF2-40B4-BE49-F238E27FC236}">
                <a16:creationId xmlns:a16="http://schemas.microsoft.com/office/drawing/2014/main" xmlns="" id="{A61257E5-AA9D-4617-A74B-9A80DD59FE2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05400" y="3657600"/>
          <a:ext cx="1981200" cy="603250"/>
        </p:xfrm>
        <a:graphic>
          <a:graphicData uri="http://schemas.openxmlformats.org/presentationml/2006/ole">
            <p:oleObj spid="_x0000_s34819" name="Equation" r:id="rId5" imgW="876240" imgH="266400" progId="Equation.3">
              <p:embed/>
            </p:oleObj>
          </a:graphicData>
        </a:graphic>
      </p:graphicFrame>
      <p:sp>
        <p:nvSpPr>
          <p:cNvPr id="53261" name="Text Box 13">
            <a:extLst>
              <a:ext uri="{FF2B5EF4-FFF2-40B4-BE49-F238E27FC236}">
                <a16:creationId xmlns:a16="http://schemas.microsoft.com/office/drawing/2014/main" xmlns="" id="{FB32EFBF-4B08-48EA-80EB-18336B42E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419600"/>
            <a:ext cx="58737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200"/>
              <a:t>But</a:t>
            </a:r>
          </a:p>
        </p:txBody>
      </p:sp>
      <p:sp>
        <p:nvSpPr>
          <p:cNvPr id="53262" name="Text Box 14">
            <a:extLst>
              <a:ext uri="{FF2B5EF4-FFF2-40B4-BE49-F238E27FC236}">
                <a16:creationId xmlns:a16="http://schemas.microsoft.com/office/drawing/2014/main" xmlns="" id="{912D3340-D17D-4F75-9A7D-6C961E0657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257800"/>
            <a:ext cx="310991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200"/>
              <a:t>Since no propagation then</a:t>
            </a:r>
          </a:p>
        </p:txBody>
      </p:sp>
      <p:sp>
        <p:nvSpPr>
          <p:cNvPr id="53263" name="Text Box 15">
            <a:extLst>
              <a:ext uri="{FF2B5EF4-FFF2-40B4-BE49-F238E27FC236}">
                <a16:creationId xmlns:a16="http://schemas.microsoft.com/office/drawing/2014/main" xmlns="" id="{EB8982BF-0249-4B25-B970-34D0562B2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6019800"/>
            <a:ext cx="4443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The wave guide become attenuator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xmlns="" id="{91DE6E22-F5D8-43DE-84A1-8CEDA02542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Cylindrical waveguide</a:t>
            </a:r>
          </a:p>
        </p:txBody>
      </p:sp>
      <p:graphicFrame>
        <p:nvGraphicFramePr>
          <p:cNvPr id="27651" name="Object 3">
            <a:extLst>
              <a:ext uri="{FF2B5EF4-FFF2-40B4-BE49-F238E27FC236}">
                <a16:creationId xmlns:a16="http://schemas.microsoft.com/office/drawing/2014/main" xmlns="" id="{CE4AB2B6-7A7D-431A-8D44-34B06346A0FA}"/>
              </a:ext>
            </a:extLst>
          </p:cNvPr>
          <p:cNvGraphicFramePr>
            <a:graphicFrameLocks noGrp="1" noChangeAspect="1"/>
          </p:cNvGraphicFramePr>
          <p:nvPr>
            <p:ph type="body" idx="1"/>
          </p:nvPr>
        </p:nvGraphicFramePr>
        <p:xfrm>
          <a:off x="1295400" y="1773238"/>
          <a:ext cx="2590800" cy="2200275"/>
        </p:xfrm>
        <a:graphic>
          <a:graphicData uri="http://schemas.openxmlformats.org/presentationml/2006/ole">
            <p:oleObj spid="_x0000_s35841" name="VISIO" r:id="rId3" imgW="1843560" imgH="1566360" progId="">
              <p:embed/>
            </p:oleObj>
          </a:graphicData>
        </a:graphic>
      </p:graphicFrame>
      <p:sp>
        <p:nvSpPr>
          <p:cNvPr id="27652" name="Line 4">
            <a:extLst>
              <a:ext uri="{FF2B5EF4-FFF2-40B4-BE49-F238E27FC236}">
                <a16:creationId xmlns:a16="http://schemas.microsoft.com/office/drawing/2014/main" xmlns="" id="{D220445E-F1B8-4EB8-88B5-6CD7F6615C5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28956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Text Box 5">
            <a:extLst>
              <a:ext uri="{FF2B5EF4-FFF2-40B4-BE49-F238E27FC236}">
                <a16:creationId xmlns:a16="http://schemas.microsoft.com/office/drawing/2014/main" xmlns="" id="{7D783BF0-F4A6-4630-AD31-3D9B24545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819400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/>
              <a:t>a</a:t>
            </a:r>
          </a:p>
        </p:txBody>
      </p:sp>
      <p:graphicFrame>
        <p:nvGraphicFramePr>
          <p:cNvPr id="27654" name="Object 6">
            <a:extLst>
              <a:ext uri="{FF2B5EF4-FFF2-40B4-BE49-F238E27FC236}">
                <a16:creationId xmlns:a16="http://schemas.microsoft.com/office/drawing/2014/main" xmlns="" id="{75D784C8-E507-47D2-BB3D-800CA4A95CE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3000" y="4648200"/>
          <a:ext cx="2133600" cy="957263"/>
        </p:xfrm>
        <a:graphic>
          <a:graphicData uri="http://schemas.openxmlformats.org/presentationml/2006/ole">
            <p:oleObj spid="_x0000_s35842" name="Equation" r:id="rId4" imgW="1244520" imgH="558720" progId="Equation.3">
              <p:embed/>
            </p:oleObj>
          </a:graphicData>
        </a:graphic>
      </p:graphicFrame>
      <p:graphicFrame>
        <p:nvGraphicFramePr>
          <p:cNvPr id="27655" name="Object 7">
            <a:extLst>
              <a:ext uri="{FF2B5EF4-FFF2-40B4-BE49-F238E27FC236}">
                <a16:creationId xmlns:a16="http://schemas.microsoft.com/office/drawing/2014/main" xmlns="" id="{71522F0F-39D7-4F4A-B5CB-3E7969356CC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65613" y="1593850"/>
          <a:ext cx="4344987" cy="2673350"/>
        </p:xfrm>
        <a:graphic>
          <a:graphicData uri="http://schemas.openxmlformats.org/presentationml/2006/ole">
            <p:oleObj spid="_x0000_s35843" name="Document" r:id="rId5" imgW="6044400" imgH="3879360" progId="Word.Document.8">
              <p:embed/>
            </p:oleObj>
          </a:graphicData>
        </a:graphic>
      </p:graphicFrame>
      <p:graphicFrame>
        <p:nvGraphicFramePr>
          <p:cNvPr id="27656" name="Object 8">
            <a:extLst>
              <a:ext uri="{FF2B5EF4-FFF2-40B4-BE49-F238E27FC236}">
                <a16:creationId xmlns:a16="http://schemas.microsoft.com/office/drawing/2014/main" xmlns="" id="{64010035-4032-4897-9855-124F55E2C30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19600" y="4572000"/>
          <a:ext cx="1600200" cy="995363"/>
        </p:xfrm>
        <a:graphic>
          <a:graphicData uri="http://schemas.openxmlformats.org/presentationml/2006/ole">
            <p:oleObj spid="_x0000_s35844" name="Equation" r:id="rId6" imgW="876240" imgH="545760" progId="Equation.3">
              <p:embed/>
            </p:oleObj>
          </a:graphicData>
        </a:graphic>
      </p:graphicFrame>
      <p:graphicFrame>
        <p:nvGraphicFramePr>
          <p:cNvPr id="27657" name="Object 9">
            <a:extLst>
              <a:ext uri="{FF2B5EF4-FFF2-40B4-BE49-F238E27FC236}">
                <a16:creationId xmlns:a16="http://schemas.microsoft.com/office/drawing/2014/main" xmlns="" id="{3F633ABD-36DB-4199-B40C-DC632AC92AF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5867400"/>
          <a:ext cx="2438400" cy="612775"/>
        </p:xfrm>
        <a:graphic>
          <a:graphicData uri="http://schemas.openxmlformats.org/presentationml/2006/ole">
            <p:oleObj spid="_x0000_s35845" name="Equation" r:id="rId7" imgW="1358640" imgH="342720" progId="Equation.3">
              <p:embed/>
            </p:oleObj>
          </a:graphicData>
        </a:graphic>
      </p:graphicFrame>
      <p:sp>
        <p:nvSpPr>
          <p:cNvPr id="27658" name="Text Box 10">
            <a:extLst>
              <a:ext uri="{FF2B5EF4-FFF2-40B4-BE49-F238E27FC236}">
                <a16:creationId xmlns:a16="http://schemas.microsoft.com/office/drawing/2014/main" xmlns="" id="{BC0452B1-7210-4078-A6FF-0204883707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925" y="3886200"/>
            <a:ext cx="1308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/>
              <a:t>TE mode</a:t>
            </a:r>
          </a:p>
        </p:txBody>
      </p:sp>
      <p:sp>
        <p:nvSpPr>
          <p:cNvPr id="27659" name="Text Box 11">
            <a:extLst>
              <a:ext uri="{FF2B5EF4-FFF2-40B4-BE49-F238E27FC236}">
                <a16:creationId xmlns:a16="http://schemas.microsoft.com/office/drawing/2014/main" xmlns="" id="{4863471B-4FF9-4032-87BD-871661C4F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4267200"/>
            <a:ext cx="3084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/>
              <a:t>Dominant mode is TE</a:t>
            </a:r>
            <a:r>
              <a:rPr lang="en-US" altLang="en-US" baseline="-25000"/>
              <a:t>11</a:t>
            </a:r>
            <a:endParaRPr lang="en-US" altLang="en-US"/>
          </a:p>
        </p:txBody>
      </p:sp>
      <p:graphicFrame>
        <p:nvGraphicFramePr>
          <p:cNvPr id="27660" name="Object 12">
            <a:extLst>
              <a:ext uri="{FF2B5EF4-FFF2-40B4-BE49-F238E27FC236}">
                <a16:creationId xmlns:a16="http://schemas.microsoft.com/office/drawing/2014/main" xmlns="" id="{93B87A76-0D87-48AF-89A4-1CDF1A327AB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81800" y="4572000"/>
          <a:ext cx="1417638" cy="866775"/>
        </p:xfrm>
        <a:graphic>
          <a:graphicData uri="http://schemas.openxmlformats.org/presentationml/2006/ole">
            <p:oleObj spid="_x0000_s35846" name="Equation" r:id="rId8" imgW="850680" imgH="520560" progId="Equation.3">
              <p:embed/>
            </p:oleObj>
          </a:graphicData>
        </a:graphic>
      </p:graphicFrame>
      <p:graphicFrame>
        <p:nvGraphicFramePr>
          <p:cNvPr id="27661" name="Object 13">
            <a:extLst>
              <a:ext uri="{FF2B5EF4-FFF2-40B4-BE49-F238E27FC236}">
                <a16:creationId xmlns:a16="http://schemas.microsoft.com/office/drawing/2014/main" xmlns="" id="{9DD2524E-013E-46D1-A649-37004BEBEC6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95800" y="5410200"/>
          <a:ext cx="4038600" cy="1060450"/>
        </p:xfrm>
        <a:graphic>
          <a:graphicData uri="http://schemas.openxmlformats.org/presentationml/2006/ole">
            <p:oleObj spid="_x0000_s35847" name="Equation" r:id="rId9" imgW="2273040" imgH="596880" progId="Equation.3">
              <p:embed/>
            </p:oleObj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xmlns="" id="{7CCAF8F6-4463-4108-A1E4-7C27C36ED3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continue</a:t>
            </a:r>
          </a:p>
        </p:txBody>
      </p:sp>
      <p:graphicFrame>
        <p:nvGraphicFramePr>
          <p:cNvPr id="28676" name="Object 4">
            <a:extLst>
              <a:ext uri="{FF2B5EF4-FFF2-40B4-BE49-F238E27FC236}">
                <a16:creationId xmlns:a16="http://schemas.microsoft.com/office/drawing/2014/main" xmlns="" id="{1FD0CE34-F1FA-4A35-9DBE-4E3844F7B29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1773238"/>
          <a:ext cx="2590800" cy="2200275"/>
        </p:xfrm>
        <a:graphic>
          <a:graphicData uri="http://schemas.openxmlformats.org/presentationml/2006/ole">
            <p:oleObj spid="_x0000_s36865" name="VISIO" r:id="rId3" imgW="1843560" imgH="1566360" progId="">
              <p:embed/>
            </p:oleObj>
          </a:graphicData>
        </a:graphic>
      </p:graphicFrame>
      <p:sp>
        <p:nvSpPr>
          <p:cNvPr id="28677" name="Line 5">
            <a:extLst>
              <a:ext uri="{FF2B5EF4-FFF2-40B4-BE49-F238E27FC236}">
                <a16:creationId xmlns:a16="http://schemas.microsoft.com/office/drawing/2014/main" xmlns="" id="{54B5963A-99BF-4265-A14F-AFA186D1E6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28956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Text Box 6">
            <a:extLst>
              <a:ext uri="{FF2B5EF4-FFF2-40B4-BE49-F238E27FC236}">
                <a16:creationId xmlns:a16="http://schemas.microsoft.com/office/drawing/2014/main" xmlns="" id="{3BF9DA1B-AF29-4A50-ACEB-DE28E55E5A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819400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/>
              <a:t>a</a:t>
            </a:r>
          </a:p>
        </p:txBody>
      </p:sp>
      <p:graphicFrame>
        <p:nvGraphicFramePr>
          <p:cNvPr id="28679" name="Object 7">
            <a:extLst>
              <a:ext uri="{FF2B5EF4-FFF2-40B4-BE49-F238E27FC236}">
                <a16:creationId xmlns:a16="http://schemas.microsoft.com/office/drawing/2014/main" xmlns="" id="{27ACFEED-E8C3-4D06-B3D4-9DB916A62B4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71600" y="4343400"/>
          <a:ext cx="2133600" cy="957263"/>
        </p:xfrm>
        <a:graphic>
          <a:graphicData uri="http://schemas.openxmlformats.org/presentationml/2006/ole">
            <p:oleObj spid="_x0000_s36866" name="Equation" r:id="rId4" imgW="1244520" imgH="558720" progId="Equation.3">
              <p:embed/>
            </p:oleObj>
          </a:graphicData>
        </a:graphic>
      </p:graphicFrame>
      <p:graphicFrame>
        <p:nvGraphicFramePr>
          <p:cNvPr id="28681" name="Object 9">
            <a:extLst>
              <a:ext uri="{FF2B5EF4-FFF2-40B4-BE49-F238E27FC236}">
                <a16:creationId xmlns:a16="http://schemas.microsoft.com/office/drawing/2014/main" xmlns="" id="{1EB8F900-6978-4743-8DA5-E2436E653C6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2000" y="4191000"/>
          <a:ext cx="1600200" cy="995363"/>
        </p:xfrm>
        <a:graphic>
          <a:graphicData uri="http://schemas.openxmlformats.org/presentationml/2006/ole">
            <p:oleObj spid="_x0000_s36867" name="Equation" r:id="rId5" imgW="876240" imgH="545760" progId="Equation.3">
              <p:embed/>
            </p:oleObj>
          </a:graphicData>
        </a:graphic>
      </p:graphicFrame>
      <p:graphicFrame>
        <p:nvGraphicFramePr>
          <p:cNvPr id="28682" name="Object 10">
            <a:extLst>
              <a:ext uri="{FF2B5EF4-FFF2-40B4-BE49-F238E27FC236}">
                <a16:creationId xmlns:a16="http://schemas.microsoft.com/office/drawing/2014/main" xmlns="" id="{A935FC1D-1525-44C2-85D7-7B028D9E045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71600" y="5486400"/>
          <a:ext cx="2438400" cy="612775"/>
        </p:xfrm>
        <a:graphic>
          <a:graphicData uri="http://schemas.openxmlformats.org/presentationml/2006/ole">
            <p:oleObj spid="_x0000_s36868" name="Equation" r:id="rId6" imgW="1358640" imgH="342720" progId="Equation.3">
              <p:embed/>
            </p:oleObj>
          </a:graphicData>
        </a:graphic>
      </p:graphicFrame>
      <p:sp>
        <p:nvSpPr>
          <p:cNvPr id="28683" name="Text Box 11">
            <a:extLst>
              <a:ext uri="{FF2B5EF4-FFF2-40B4-BE49-F238E27FC236}">
                <a16:creationId xmlns:a16="http://schemas.microsoft.com/office/drawing/2014/main" xmlns="" id="{2E8679F5-9515-4F0E-98CD-EB0993C5B2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063" y="3886200"/>
            <a:ext cx="1393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/>
              <a:t>TM mode</a:t>
            </a:r>
          </a:p>
        </p:txBody>
      </p:sp>
      <p:graphicFrame>
        <p:nvGraphicFramePr>
          <p:cNvPr id="28685" name="Object 13">
            <a:extLst>
              <a:ext uri="{FF2B5EF4-FFF2-40B4-BE49-F238E27FC236}">
                <a16:creationId xmlns:a16="http://schemas.microsoft.com/office/drawing/2014/main" xmlns="" id="{640A5B25-4147-490C-AF49-2CEB2069FDA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05600" y="4343400"/>
          <a:ext cx="1458913" cy="866775"/>
        </p:xfrm>
        <a:graphic>
          <a:graphicData uri="http://schemas.openxmlformats.org/presentationml/2006/ole">
            <p:oleObj spid="_x0000_s36869" name="Equation" r:id="rId7" imgW="876240" imgH="520560" progId="Equation.3">
              <p:embed/>
            </p:oleObj>
          </a:graphicData>
        </a:graphic>
      </p:graphicFrame>
      <p:graphicFrame>
        <p:nvGraphicFramePr>
          <p:cNvPr id="28687" name="Object 15">
            <a:extLst>
              <a:ext uri="{FF2B5EF4-FFF2-40B4-BE49-F238E27FC236}">
                <a16:creationId xmlns:a16="http://schemas.microsoft.com/office/drawing/2014/main" xmlns="" id="{EAA23DE1-29B1-4A54-9A1F-FFFB4FF599A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38600" y="1524000"/>
          <a:ext cx="4495800" cy="2867025"/>
        </p:xfrm>
        <a:graphic>
          <a:graphicData uri="http://schemas.openxmlformats.org/presentationml/2006/ole">
            <p:oleObj spid="_x0000_s36870" name="Document" r:id="rId8" imgW="6082560" imgH="3879360" progId="Word.Document.8">
              <p:embed/>
            </p:oleObj>
          </a:graphicData>
        </a:graphic>
      </p:graphicFrame>
      <p:sp>
        <p:nvSpPr>
          <p:cNvPr id="28688" name="Text Box 16">
            <a:extLst>
              <a:ext uri="{FF2B5EF4-FFF2-40B4-BE49-F238E27FC236}">
                <a16:creationId xmlns:a16="http://schemas.microsoft.com/office/drawing/2014/main" xmlns="" id="{C49EFB81-17E7-4DDC-A0DA-A2387D3B3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9750" y="5151438"/>
            <a:ext cx="40830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altLang="en-US"/>
              <a:t>TM</a:t>
            </a:r>
            <a:r>
              <a:rPr lang="en-US" altLang="en-US" baseline="-25000"/>
              <a:t>01</a:t>
            </a:r>
            <a:r>
              <a:rPr lang="en-US" altLang="en-US"/>
              <a:t> is preferable for long haul</a:t>
            </a:r>
          </a:p>
          <a:p>
            <a:pPr algn="l"/>
            <a:r>
              <a:rPr lang="en-US" altLang="en-US"/>
              <a:t> transmission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xmlns="" id="{59450EFB-BB3D-49A6-B508-3AD4124A6F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52227" name="Text Box 3">
            <a:extLst>
              <a:ext uri="{FF2B5EF4-FFF2-40B4-BE49-F238E27FC236}">
                <a16:creationId xmlns:a16="http://schemas.microsoft.com/office/drawing/2014/main" xmlns="" id="{A14F4B67-1F96-4BA2-97B9-250F755F4C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90600"/>
            <a:ext cx="85439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just"/>
            <a:r>
              <a:rPr lang="en-US" altLang="en-US" sz="2200"/>
              <a:t>Find the cutoff wavelength of the first four modes of a circular waveguide </a:t>
            </a:r>
          </a:p>
          <a:p>
            <a:pPr algn="just"/>
            <a:r>
              <a:rPr lang="en-US" altLang="en-US" sz="2200"/>
              <a:t>of radius 1cm</a:t>
            </a:r>
          </a:p>
        </p:txBody>
      </p:sp>
      <p:sp>
        <p:nvSpPr>
          <p:cNvPr id="52228" name="Text Box 4">
            <a:extLst>
              <a:ext uri="{FF2B5EF4-FFF2-40B4-BE49-F238E27FC236}">
                <a16:creationId xmlns:a16="http://schemas.microsoft.com/office/drawing/2014/main" xmlns="" id="{C3074E8F-F0C5-4CF9-9756-DD2E835038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81200"/>
            <a:ext cx="1958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Refer to tables</a:t>
            </a:r>
          </a:p>
        </p:txBody>
      </p:sp>
      <p:graphicFrame>
        <p:nvGraphicFramePr>
          <p:cNvPr id="52229" name="Object 5">
            <a:extLst>
              <a:ext uri="{FF2B5EF4-FFF2-40B4-BE49-F238E27FC236}">
                <a16:creationId xmlns:a16="http://schemas.microsoft.com/office/drawing/2014/main" xmlns="" id="{EADF9F3D-8B1E-4A44-BC66-37DECE840B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" y="3352800"/>
          <a:ext cx="4344988" cy="2673350"/>
        </p:xfrm>
        <a:graphic>
          <a:graphicData uri="http://schemas.openxmlformats.org/presentationml/2006/ole">
            <p:oleObj spid="_x0000_s37889" name="Document" r:id="rId3" imgW="6044400" imgH="3879360" progId="Word.Document.8">
              <p:embed/>
            </p:oleObj>
          </a:graphicData>
        </a:graphic>
      </p:graphicFrame>
      <p:sp>
        <p:nvSpPr>
          <p:cNvPr id="52230" name="Text Box 6">
            <a:extLst>
              <a:ext uri="{FF2B5EF4-FFF2-40B4-BE49-F238E27FC236}">
                <a16:creationId xmlns:a16="http://schemas.microsoft.com/office/drawing/2014/main" xmlns="" id="{60AB37D0-E3F8-4D40-BC68-813B4E2FB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667000"/>
            <a:ext cx="1427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TE modes</a:t>
            </a:r>
          </a:p>
        </p:txBody>
      </p:sp>
      <p:sp>
        <p:nvSpPr>
          <p:cNvPr id="52231" name="Text Box 7">
            <a:extLst>
              <a:ext uri="{FF2B5EF4-FFF2-40B4-BE49-F238E27FC236}">
                <a16:creationId xmlns:a16="http://schemas.microsoft.com/office/drawing/2014/main" xmlns="" id="{1E597C85-11FF-4323-9D56-219179E316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590800"/>
            <a:ext cx="1512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TM modes</a:t>
            </a:r>
          </a:p>
        </p:txBody>
      </p:sp>
      <p:graphicFrame>
        <p:nvGraphicFramePr>
          <p:cNvPr id="52232" name="Object 8">
            <a:extLst>
              <a:ext uri="{FF2B5EF4-FFF2-40B4-BE49-F238E27FC236}">
                <a16:creationId xmlns:a16="http://schemas.microsoft.com/office/drawing/2014/main" xmlns="" id="{FBD579C0-DAED-4285-86DB-1C42326C53E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48200" y="3352800"/>
          <a:ext cx="4191000" cy="2671763"/>
        </p:xfrm>
        <a:graphic>
          <a:graphicData uri="http://schemas.openxmlformats.org/presentationml/2006/ole">
            <p:oleObj spid="_x0000_s37890" name="Document" r:id="rId4" imgW="6082560" imgH="3879360" progId="Word.Document.8">
              <p:embed/>
            </p:oleObj>
          </a:graphicData>
        </a:graphic>
      </p:graphicFrame>
      <p:sp>
        <p:nvSpPr>
          <p:cNvPr id="52233" name="Oval 9">
            <a:extLst>
              <a:ext uri="{FF2B5EF4-FFF2-40B4-BE49-F238E27FC236}">
                <a16:creationId xmlns:a16="http://schemas.microsoft.com/office/drawing/2014/main" xmlns="" id="{76F511FA-7DDA-4F30-B6E8-6548B6EBB1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495800"/>
            <a:ext cx="9906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4" name="AutoShape 10">
            <a:extLst>
              <a:ext uri="{FF2B5EF4-FFF2-40B4-BE49-F238E27FC236}">
                <a16:creationId xmlns:a16="http://schemas.microsoft.com/office/drawing/2014/main" xmlns="" id="{E1078E06-1CFD-4344-ADAC-3F68C248F9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6172200"/>
            <a:ext cx="1752600" cy="457200"/>
          </a:xfrm>
          <a:prstGeom prst="wedgeEllipseCallout">
            <a:avLst>
              <a:gd name="adj1" fmla="val 20833"/>
              <a:gd name="adj2" fmla="val -29479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altLang="en-US" sz="2000"/>
              <a:t>1</a:t>
            </a:r>
            <a:r>
              <a:rPr lang="en-US" altLang="en-US" sz="2000" baseline="30000"/>
              <a:t>st</a:t>
            </a:r>
            <a:r>
              <a:rPr lang="en-US" altLang="en-US" sz="2000"/>
              <a:t> mode</a:t>
            </a:r>
          </a:p>
        </p:txBody>
      </p:sp>
      <p:sp>
        <p:nvSpPr>
          <p:cNvPr id="52235" name="Oval 11">
            <a:extLst>
              <a:ext uri="{FF2B5EF4-FFF2-40B4-BE49-F238E27FC236}">
                <a16:creationId xmlns:a16="http://schemas.microsoft.com/office/drawing/2014/main" xmlns="" id="{6FA70251-DBFD-4B7E-AA71-174820FCFC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810000"/>
            <a:ext cx="10668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6" name="AutoShape 12">
            <a:extLst>
              <a:ext uri="{FF2B5EF4-FFF2-40B4-BE49-F238E27FC236}">
                <a16:creationId xmlns:a16="http://schemas.microsoft.com/office/drawing/2014/main" xmlns="" id="{ADC18577-AB28-44DC-943F-CB9EF7B0C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828800"/>
            <a:ext cx="1600200" cy="609600"/>
          </a:xfrm>
          <a:prstGeom prst="wedgeEllipseCallout">
            <a:avLst>
              <a:gd name="adj1" fmla="val 53769"/>
              <a:gd name="adj2" fmla="val 28594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altLang="en-US" sz="2000"/>
              <a:t>2</a:t>
            </a:r>
            <a:r>
              <a:rPr lang="en-US" altLang="en-US" sz="2000" baseline="30000"/>
              <a:t>nd</a:t>
            </a:r>
            <a:r>
              <a:rPr lang="en-US" altLang="en-US" sz="2000"/>
              <a:t> mode</a:t>
            </a:r>
          </a:p>
        </p:txBody>
      </p:sp>
      <p:sp>
        <p:nvSpPr>
          <p:cNvPr id="52237" name="Oval 13">
            <a:extLst>
              <a:ext uri="{FF2B5EF4-FFF2-40B4-BE49-F238E27FC236}">
                <a16:creationId xmlns:a16="http://schemas.microsoft.com/office/drawing/2014/main" xmlns="" id="{6CFD83BA-FDCF-4DD8-8E85-59130B85E8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733800"/>
            <a:ext cx="13716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8" name="Oval 14">
            <a:extLst>
              <a:ext uri="{FF2B5EF4-FFF2-40B4-BE49-F238E27FC236}">
                <a16:creationId xmlns:a16="http://schemas.microsoft.com/office/drawing/2014/main" xmlns="" id="{A0D1664D-286D-47D7-A429-0A92DF7195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495800"/>
            <a:ext cx="9906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9" name="AutoShape 15">
            <a:extLst>
              <a:ext uri="{FF2B5EF4-FFF2-40B4-BE49-F238E27FC236}">
                <a16:creationId xmlns:a16="http://schemas.microsoft.com/office/drawing/2014/main" xmlns="" id="{795452FD-8D8B-43B8-B796-D584EF0029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5791200"/>
            <a:ext cx="1600200" cy="838200"/>
          </a:xfrm>
          <a:prstGeom prst="wedgeEllipseCallout">
            <a:avLst>
              <a:gd name="adj1" fmla="val -5653"/>
              <a:gd name="adj2" fmla="val -13087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altLang="en-US" sz="2000"/>
              <a:t>3</a:t>
            </a:r>
            <a:r>
              <a:rPr lang="en-US" altLang="en-US" sz="2000" baseline="30000"/>
              <a:t>rd</a:t>
            </a:r>
            <a:r>
              <a:rPr lang="en-US" altLang="en-US" sz="2000"/>
              <a:t> &amp;4</a:t>
            </a:r>
            <a:r>
              <a:rPr lang="en-US" altLang="en-US" sz="2000" baseline="30000"/>
              <a:t>th</a:t>
            </a:r>
            <a:r>
              <a:rPr lang="en-US" altLang="en-US" sz="2000"/>
              <a:t> modes</a:t>
            </a:r>
          </a:p>
        </p:txBody>
      </p:sp>
      <p:sp>
        <p:nvSpPr>
          <p:cNvPr id="52240" name="AutoShape 16">
            <a:extLst>
              <a:ext uri="{FF2B5EF4-FFF2-40B4-BE49-F238E27FC236}">
                <a16:creationId xmlns:a16="http://schemas.microsoft.com/office/drawing/2014/main" xmlns="" id="{3EDD6651-45AB-4CB5-8166-6C80F4E1C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5791200"/>
            <a:ext cx="1600200" cy="838200"/>
          </a:xfrm>
          <a:prstGeom prst="wedgeEllipseCallout">
            <a:avLst>
              <a:gd name="adj1" fmla="val -243255"/>
              <a:gd name="adj2" fmla="val -238069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altLang="en-US" sz="2000"/>
              <a:t>3</a:t>
            </a:r>
            <a:r>
              <a:rPr lang="en-US" altLang="en-US" sz="2000" baseline="30000"/>
              <a:t>rd</a:t>
            </a:r>
            <a:r>
              <a:rPr lang="en-US" altLang="en-US" sz="2000"/>
              <a:t> &amp;4</a:t>
            </a:r>
            <a:r>
              <a:rPr lang="en-US" altLang="en-US" sz="2000" baseline="30000"/>
              <a:t>th</a:t>
            </a:r>
            <a:r>
              <a:rPr lang="en-US" altLang="en-US" sz="2000"/>
              <a:t> modes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xmlns="" id="{5B2075BF-B57B-4C4A-A9EA-C3455548EE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altLang="en-US"/>
              <a:t>Calculation</a:t>
            </a:r>
          </a:p>
        </p:txBody>
      </p:sp>
      <p:graphicFrame>
        <p:nvGraphicFramePr>
          <p:cNvPr id="54275" name="Object 3">
            <a:extLst>
              <a:ext uri="{FF2B5EF4-FFF2-40B4-BE49-F238E27FC236}">
                <a16:creationId xmlns:a16="http://schemas.microsoft.com/office/drawing/2014/main" xmlns="" id="{8BD318E0-559C-4F6F-A377-BF8B0769057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11763" y="1524000"/>
          <a:ext cx="1444625" cy="792163"/>
        </p:xfrm>
        <a:graphic>
          <a:graphicData uri="http://schemas.openxmlformats.org/presentationml/2006/ole">
            <p:oleObj spid="_x0000_s38913" name="Equation" r:id="rId3" imgW="787320" imgH="431640" progId="Equation.3">
              <p:embed/>
            </p:oleObj>
          </a:graphicData>
        </a:graphic>
      </p:graphicFrame>
      <p:graphicFrame>
        <p:nvGraphicFramePr>
          <p:cNvPr id="54276" name="Object 4">
            <a:extLst>
              <a:ext uri="{FF2B5EF4-FFF2-40B4-BE49-F238E27FC236}">
                <a16:creationId xmlns:a16="http://schemas.microsoft.com/office/drawing/2014/main" xmlns="" id="{1D8B95B6-EDD7-4054-813B-F311331B6A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1371600"/>
          <a:ext cx="2133600" cy="957263"/>
        </p:xfrm>
        <a:graphic>
          <a:graphicData uri="http://schemas.openxmlformats.org/presentationml/2006/ole">
            <p:oleObj spid="_x0000_s38914" name="Equation" r:id="rId4" imgW="1244520" imgH="558720" progId="Equation.3">
              <p:embed/>
            </p:oleObj>
          </a:graphicData>
        </a:graphic>
      </p:graphicFrame>
      <p:sp>
        <p:nvSpPr>
          <p:cNvPr id="54277" name="Line 5">
            <a:extLst>
              <a:ext uri="{FF2B5EF4-FFF2-40B4-BE49-F238E27FC236}">
                <a16:creationId xmlns:a16="http://schemas.microsoft.com/office/drawing/2014/main" xmlns="" id="{37E533DA-1AE1-4A1F-9BA9-83B8718BB052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1905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Text Box 6">
            <a:extLst>
              <a:ext uri="{FF2B5EF4-FFF2-40B4-BE49-F238E27FC236}">
                <a16:creationId xmlns:a16="http://schemas.microsoft.com/office/drawing/2014/main" xmlns="" id="{C89BA4E6-B6A8-4BA8-9938-BBC92262A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743200"/>
            <a:ext cx="325278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200"/>
              <a:t>1</a:t>
            </a:r>
            <a:r>
              <a:rPr lang="en-US" altLang="en-US" sz="2200" baseline="30000"/>
              <a:t>st</a:t>
            </a:r>
            <a:r>
              <a:rPr lang="en-US" altLang="en-US" sz="2200"/>
              <a:t> mode Pnm= 1.841, TE</a:t>
            </a:r>
            <a:r>
              <a:rPr lang="en-US" altLang="en-US" sz="2200" baseline="-25000"/>
              <a:t>11</a:t>
            </a:r>
          </a:p>
        </p:txBody>
      </p:sp>
      <p:graphicFrame>
        <p:nvGraphicFramePr>
          <p:cNvPr id="54279" name="Object 7">
            <a:extLst>
              <a:ext uri="{FF2B5EF4-FFF2-40B4-BE49-F238E27FC236}">
                <a16:creationId xmlns:a16="http://schemas.microsoft.com/office/drawing/2014/main" xmlns="" id="{A11B3557-47A5-42AC-9BBE-5F7409C8D07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2000" y="2514600"/>
          <a:ext cx="3146425" cy="722313"/>
        </p:xfrm>
        <a:graphic>
          <a:graphicData uri="http://schemas.openxmlformats.org/presentationml/2006/ole">
            <p:oleObj spid="_x0000_s38915" name="Equation" r:id="rId5" imgW="1714320" imgH="393480" progId="Equation.3">
              <p:embed/>
            </p:oleObj>
          </a:graphicData>
        </a:graphic>
      </p:graphicFrame>
      <p:sp>
        <p:nvSpPr>
          <p:cNvPr id="54280" name="Text Box 8">
            <a:extLst>
              <a:ext uri="{FF2B5EF4-FFF2-40B4-BE49-F238E27FC236}">
                <a16:creationId xmlns:a16="http://schemas.microsoft.com/office/drawing/2014/main" xmlns="" id="{AB9357AF-8D97-4837-81F0-34385D9DF5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150" y="3733800"/>
            <a:ext cx="339248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200"/>
              <a:t>2</a:t>
            </a:r>
            <a:r>
              <a:rPr lang="en-US" altLang="en-US" sz="2200" baseline="30000"/>
              <a:t>nd</a:t>
            </a:r>
            <a:r>
              <a:rPr lang="en-US" altLang="en-US" sz="2200"/>
              <a:t> mode Pnm= 2.405, TM</a:t>
            </a:r>
            <a:r>
              <a:rPr lang="en-US" altLang="en-US" sz="2200" baseline="-25000"/>
              <a:t>01</a:t>
            </a:r>
          </a:p>
        </p:txBody>
      </p:sp>
      <p:sp>
        <p:nvSpPr>
          <p:cNvPr id="54281" name="Text Box 9">
            <a:extLst>
              <a:ext uri="{FF2B5EF4-FFF2-40B4-BE49-F238E27FC236}">
                <a16:creationId xmlns:a16="http://schemas.microsoft.com/office/drawing/2014/main" xmlns="" id="{FF528E1C-D7B8-4547-8D91-39BD3ED8C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724400"/>
            <a:ext cx="440531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200"/>
              <a:t>1</a:t>
            </a:r>
            <a:r>
              <a:rPr lang="en-US" altLang="en-US" sz="2200" baseline="30000"/>
              <a:t>st</a:t>
            </a:r>
            <a:r>
              <a:rPr lang="en-US" altLang="en-US" sz="2200"/>
              <a:t> mode Pnm= 3.832, TE</a:t>
            </a:r>
            <a:r>
              <a:rPr lang="en-US" altLang="en-US" sz="2200" baseline="-25000"/>
              <a:t>01</a:t>
            </a:r>
            <a:r>
              <a:rPr lang="en-US" altLang="en-US" sz="2200"/>
              <a:t> and TM</a:t>
            </a:r>
            <a:r>
              <a:rPr lang="en-US" altLang="en-US" sz="2200" baseline="-25000"/>
              <a:t>11</a:t>
            </a:r>
          </a:p>
        </p:txBody>
      </p:sp>
      <p:graphicFrame>
        <p:nvGraphicFramePr>
          <p:cNvPr id="54283" name="Object 11">
            <a:extLst>
              <a:ext uri="{FF2B5EF4-FFF2-40B4-BE49-F238E27FC236}">
                <a16:creationId xmlns:a16="http://schemas.microsoft.com/office/drawing/2014/main" xmlns="" id="{B1F982BD-67B8-4171-8BFC-1AFC2943653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48200" y="3581400"/>
          <a:ext cx="3170238" cy="722313"/>
        </p:xfrm>
        <a:graphic>
          <a:graphicData uri="http://schemas.openxmlformats.org/presentationml/2006/ole">
            <p:oleObj spid="_x0000_s38916" name="Equation" r:id="rId6" imgW="1726920" imgH="393480" progId="Equation.3">
              <p:embed/>
            </p:oleObj>
          </a:graphicData>
        </a:graphic>
      </p:graphicFrame>
      <p:graphicFrame>
        <p:nvGraphicFramePr>
          <p:cNvPr id="54284" name="Object 12">
            <a:extLst>
              <a:ext uri="{FF2B5EF4-FFF2-40B4-BE49-F238E27FC236}">
                <a16:creationId xmlns:a16="http://schemas.microsoft.com/office/drawing/2014/main" xmlns="" id="{A539A369-2475-4827-A8DF-E4D6B25CE0E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2000" y="5181600"/>
          <a:ext cx="3962400" cy="722313"/>
        </p:xfrm>
        <a:graphic>
          <a:graphicData uri="http://schemas.openxmlformats.org/presentationml/2006/ole">
            <p:oleObj spid="_x0000_s38917" name="Equation" r:id="rId7" imgW="215892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xmlns="" id="{1C25B112-96AF-4719-82AD-388CCAE4F6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Stripline</a:t>
            </a:r>
          </a:p>
        </p:txBody>
      </p:sp>
      <p:graphicFrame>
        <p:nvGraphicFramePr>
          <p:cNvPr id="29699" name="Object 3">
            <a:extLst>
              <a:ext uri="{FF2B5EF4-FFF2-40B4-BE49-F238E27FC236}">
                <a16:creationId xmlns:a16="http://schemas.microsoft.com/office/drawing/2014/main" xmlns="" id="{BC6A2234-4F12-48CD-92EC-0515B7B98603}"/>
              </a:ext>
            </a:extLst>
          </p:cNvPr>
          <p:cNvGraphicFramePr>
            <a:graphicFrameLocks noGrp="1" noChangeAspect="1"/>
          </p:cNvGraphicFramePr>
          <p:nvPr>
            <p:ph type="body" idx="1"/>
          </p:nvPr>
        </p:nvGraphicFramePr>
        <p:xfrm>
          <a:off x="1524000" y="1981200"/>
          <a:ext cx="3124200" cy="1516063"/>
        </p:xfrm>
        <a:graphic>
          <a:graphicData uri="http://schemas.openxmlformats.org/presentationml/2006/ole">
            <p:oleObj spid="_x0000_s39937" name="VISIO" r:id="rId3" imgW="2575080" imgH="1407960" progId="">
              <p:embed/>
            </p:oleObj>
          </a:graphicData>
        </a:graphic>
      </p:graphicFrame>
      <p:sp>
        <p:nvSpPr>
          <p:cNvPr id="29700" name="Line 4">
            <a:extLst>
              <a:ext uri="{FF2B5EF4-FFF2-40B4-BE49-F238E27FC236}">
                <a16:creationId xmlns:a16="http://schemas.microsoft.com/office/drawing/2014/main" xmlns="" id="{B1154123-8BEE-43E4-8660-37F139AAA2E5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20574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Line 5">
            <a:extLst>
              <a:ext uri="{FF2B5EF4-FFF2-40B4-BE49-F238E27FC236}">
                <a16:creationId xmlns:a16="http://schemas.microsoft.com/office/drawing/2014/main" xmlns="" id="{ECAA71A2-7723-494F-B39F-696CEBC003A3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28956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Line 6">
            <a:extLst>
              <a:ext uri="{FF2B5EF4-FFF2-40B4-BE49-F238E27FC236}">
                <a16:creationId xmlns:a16="http://schemas.microsoft.com/office/drawing/2014/main" xmlns="" id="{B53470DE-C5C8-46CB-A1C9-C829ED85D17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4384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Line 7">
            <a:extLst>
              <a:ext uri="{FF2B5EF4-FFF2-40B4-BE49-F238E27FC236}">
                <a16:creationId xmlns:a16="http://schemas.microsoft.com/office/drawing/2014/main" xmlns="" id="{F90604E1-A6FF-4E6B-BB8A-A296C60FD31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590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Line 8">
            <a:extLst>
              <a:ext uri="{FF2B5EF4-FFF2-40B4-BE49-F238E27FC236}">
                <a16:creationId xmlns:a16="http://schemas.microsoft.com/office/drawing/2014/main" xmlns="" id="{2A3F5343-3F3F-41F6-88CA-248452D0AAFD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2057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Text Box 9">
            <a:extLst>
              <a:ext uri="{FF2B5EF4-FFF2-40B4-BE49-F238E27FC236}">
                <a16:creationId xmlns:a16="http://schemas.microsoft.com/office/drawing/2014/main" xmlns="" id="{B312AFC4-6EE1-4C21-9F5E-614BBD51F8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2438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/>
              <a:t>w</a:t>
            </a:r>
          </a:p>
        </p:txBody>
      </p:sp>
      <p:sp>
        <p:nvSpPr>
          <p:cNvPr id="29706" name="Text Box 10">
            <a:extLst>
              <a:ext uri="{FF2B5EF4-FFF2-40B4-BE49-F238E27FC236}">
                <a16:creationId xmlns:a16="http://schemas.microsoft.com/office/drawing/2014/main" xmlns="" id="{99C5CD93-B66F-4A80-A82F-1B6723C53E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5725" y="2286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/>
              <a:t>b</a:t>
            </a:r>
          </a:p>
        </p:txBody>
      </p:sp>
      <p:graphicFrame>
        <p:nvGraphicFramePr>
          <p:cNvPr id="29707" name="Object 11">
            <a:extLst>
              <a:ext uri="{FF2B5EF4-FFF2-40B4-BE49-F238E27FC236}">
                <a16:creationId xmlns:a16="http://schemas.microsoft.com/office/drawing/2014/main" xmlns="" id="{494736E3-8779-4D8D-9B9C-FE68BBF4160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9400" y="3581400"/>
          <a:ext cx="2819400" cy="847725"/>
        </p:xfrm>
        <a:graphic>
          <a:graphicData uri="http://schemas.openxmlformats.org/presentationml/2006/ole">
            <p:oleObj spid="_x0000_s39938" name="Equation" r:id="rId4" imgW="1688760" imgH="507960" progId="Equation.3">
              <p:embed/>
            </p:oleObj>
          </a:graphicData>
        </a:graphic>
      </p:graphicFrame>
      <p:graphicFrame>
        <p:nvGraphicFramePr>
          <p:cNvPr id="29710" name="Object 14">
            <a:extLst>
              <a:ext uri="{FF2B5EF4-FFF2-40B4-BE49-F238E27FC236}">
                <a16:creationId xmlns:a16="http://schemas.microsoft.com/office/drawing/2014/main" xmlns="" id="{D11CEB94-7FA3-46C1-99E0-7A762E5A3AC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38400" y="5410200"/>
          <a:ext cx="4146550" cy="674688"/>
        </p:xfrm>
        <a:graphic>
          <a:graphicData uri="http://schemas.openxmlformats.org/presentationml/2006/ole">
            <p:oleObj spid="_x0000_s39939" name="Equation" r:id="rId5" imgW="2806560" imgH="457200" progId="Equation.3">
              <p:embed/>
            </p:oleObj>
          </a:graphicData>
        </a:graphic>
      </p:graphicFrame>
      <p:graphicFrame>
        <p:nvGraphicFramePr>
          <p:cNvPr id="29711" name="Object 15">
            <a:extLst>
              <a:ext uri="{FF2B5EF4-FFF2-40B4-BE49-F238E27FC236}">
                <a16:creationId xmlns:a16="http://schemas.microsoft.com/office/drawing/2014/main" xmlns="" id="{798015EC-514E-487A-8AE1-6E3C3DABF9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38400" y="4648200"/>
          <a:ext cx="4114800" cy="657225"/>
        </p:xfrm>
        <a:graphic>
          <a:graphicData uri="http://schemas.openxmlformats.org/presentationml/2006/ole">
            <p:oleObj spid="_x0000_s39940" name="Equation" r:id="rId6" imgW="285732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xmlns="" id="{1E0AC026-B202-4EF0-9CAD-791DDF294B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Continue</a:t>
            </a:r>
          </a:p>
        </p:txBody>
      </p:sp>
      <p:graphicFrame>
        <p:nvGraphicFramePr>
          <p:cNvPr id="30723" name="Object 3">
            <a:extLst>
              <a:ext uri="{FF2B5EF4-FFF2-40B4-BE49-F238E27FC236}">
                <a16:creationId xmlns:a16="http://schemas.microsoft.com/office/drawing/2014/main" xmlns="" id="{48D9C128-B499-4B08-B087-995AD3496601}"/>
              </a:ext>
            </a:extLst>
          </p:cNvPr>
          <p:cNvGraphicFramePr>
            <a:graphicFrameLocks noGrp="1" noChangeAspect="1"/>
          </p:cNvGraphicFramePr>
          <p:nvPr>
            <p:ph type="body" idx="1"/>
          </p:nvPr>
        </p:nvGraphicFramePr>
        <p:xfrm>
          <a:off x="1143000" y="2895600"/>
          <a:ext cx="5943600" cy="800100"/>
        </p:xfrm>
        <a:graphic>
          <a:graphicData uri="http://schemas.openxmlformats.org/presentationml/2006/ole">
            <p:oleObj spid="_x0000_s40961" name="Equation" r:id="rId3" imgW="3771720" imgH="507960" progId="Equation.3">
              <p:embed/>
            </p:oleObj>
          </a:graphicData>
        </a:graphic>
      </p:graphicFrame>
      <p:graphicFrame>
        <p:nvGraphicFramePr>
          <p:cNvPr id="30724" name="Object 4">
            <a:extLst>
              <a:ext uri="{FF2B5EF4-FFF2-40B4-BE49-F238E27FC236}">
                <a16:creationId xmlns:a16="http://schemas.microsoft.com/office/drawing/2014/main" xmlns="" id="{1171C546-BFCD-40D8-89EA-C0FD423CEF9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66800" y="4114800"/>
          <a:ext cx="6172200" cy="841375"/>
        </p:xfrm>
        <a:graphic>
          <a:graphicData uri="http://schemas.openxmlformats.org/presentationml/2006/ole">
            <p:oleObj spid="_x0000_s40962" name="Equation" r:id="rId4" imgW="4559040" imgH="622080" progId="Equation.3">
              <p:embed/>
            </p:oleObj>
          </a:graphicData>
        </a:graphic>
      </p:graphicFrame>
      <p:sp>
        <p:nvSpPr>
          <p:cNvPr id="30725" name="Text Box 5">
            <a:extLst>
              <a:ext uri="{FF2B5EF4-FFF2-40B4-BE49-F238E27FC236}">
                <a16:creationId xmlns:a16="http://schemas.microsoft.com/office/drawing/2014/main" xmlns="" id="{C5A68F34-E012-4DB5-B02A-A0833C3004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725" y="1951038"/>
            <a:ext cx="60848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altLang="en-US"/>
              <a:t>On the other hand we can calculate the width of </a:t>
            </a:r>
          </a:p>
          <a:p>
            <a:pPr algn="l"/>
            <a:r>
              <a:rPr lang="en-US" altLang="en-US"/>
              <a:t>stripline for a given characteristic impedance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xmlns="" id="{829D8383-D231-4B71-8F03-558F49D3E3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Continue</a:t>
            </a:r>
          </a:p>
        </p:txBody>
      </p:sp>
      <p:graphicFrame>
        <p:nvGraphicFramePr>
          <p:cNvPr id="31748" name="Object 4">
            <a:extLst>
              <a:ext uri="{FF2B5EF4-FFF2-40B4-BE49-F238E27FC236}">
                <a16:creationId xmlns:a16="http://schemas.microsoft.com/office/drawing/2014/main" xmlns="" id="{068E485F-A3A2-4041-B9D3-148F9BF3A35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1828800"/>
          <a:ext cx="6629400" cy="1724025"/>
        </p:xfrm>
        <a:graphic>
          <a:graphicData uri="http://schemas.openxmlformats.org/presentationml/2006/ole">
            <p:oleObj spid="_x0000_s41985" name="Equation" r:id="rId3" imgW="4152600" imgH="1079280" progId="Equation.3">
              <p:embed/>
            </p:oleObj>
          </a:graphicData>
        </a:graphic>
      </p:graphicFrame>
      <p:graphicFrame>
        <p:nvGraphicFramePr>
          <p:cNvPr id="31750" name="Object 6">
            <a:extLst>
              <a:ext uri="{FF2B5EF4-FFF2-40B4-BE49-F238E27FC236}">
                <a16:creationId xmlns:a16="http://schemas.microsoft.com/office/drawing/2014/main" xmlns="" id="{17390475-01DB-4FF6-9223-CDB95A0CB4E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71600" y="3962400"/>
          <a:ext cx="4495800" cy="939800"/>
        </p:xfrm>
        <a:graphic>
          <a:graphicData uri="http://schemas.openxmlformats.org/presentationml/2006/ole">
            <p:oleObj spid="_x0000_s41986" name="Equation" r:id="rId4" imgW="2361960" imgH="495000" progId="Equation.3">
              <p:embed/>
            </p:oleObj>
          </a:graphicData>
        </a:graphic>
      </p:graphicFrame>
      <p:graphicFrame>
        <p:nvGraphicFramePr>
          <p:cNvPr id="31751" name="Object 7">
            <a:extLst>
              <a:ext uri="{FF2B5EF4-FFF2-40B4-BE49-F238E27FC236}">
                <a16:creationId xmlns:a16="http://schemas.microsoft.com/office/drawing/2014/main" xmlns="" id="{7462FB8D-701F-401D-ADDB-0483E93AE91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71600" y="4800600"/>
          <a:ext cx="6248400" cy="871538"/>
        </p:xfrm>
        <a:graphic>
          <a:graphicData uri="http://schemas.openxmlformats.org/presentationml/2006/ole">
            <p:oleObj spid="_x0000_s41987" name="Equation" r:id="rId5" imgW="3543120" imgH="495000" progId="Equation.3">
              <p:embed/>
            </p:oleObj>
          </a:graphicData>
        </a:graphic>
      </p:graphicFrame>
      <p:sp>
        <p:nvSpPr>
          <p:cNvPr id="31752" name="Text Box 8">
            <a:extLst>
              <a:ext uri="{FF2B5EF4-FFF2-40B4-BE49-F238E27FC236}">
                <a16:creationId xmlns:a16="http://schemas.microsoft.com/office/drawing/2014/main" xmlns="" id="{F8DBDD9D-1ABD-427A-A424-B60BBD4CC8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" y="3810000"/>
            <a:ext cx="995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/>
              <a:t>Where</a:t>
            </a:r>
          </a:p>
        </p:txBody>
      </p:sp>
      <p:sp>
        <p:nvSpPr>
          <p:cNvPr id="31753" name="Text Box 9">
            <a:extLst>
              <a:ext uri="{FF2B5EF4-FFF2-40B4-BE49-F238E27FC236}">
                <a16:creationId xmlns:a16="http://schemas.microsoft.com/office/drawing/2014/main" xmlns="" id="{76149974-68D0-4009-87A0-AC716A559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791200"/>
            <a:ext cx="304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i="1"/>
              <a:t>t</a:t>
            </a:r>
            <a:r>
              <a:rPr lang="en-US" altLang="en-US"/>
              <a:t> =thickness of the strip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xmlns="" id="{085CEFF6-B9F6-4406-95D4-121EB7A1CD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References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xmlns="" id="{143B0082-4F53-4B65-BB06-735062A3A7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458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David M Pozar ,</a:t>
            </a:r>
            <a:r>
              <a:rPr lang="en-US" altLang="en-US" sz="2800" b="1"/>
              <a:t>Microwave Engineering</a:t>
            </a:r>
            <a:r>
              <a:rPr lang="en-US" altLang="en-US" sz="2800"/>
              <a:t>- 2</a:t>
            </a:r>
            <a:r>
              <a:rPr lang="en-US" altLang="en-US" sz="2800" baseline="30000"/>
              <a:t>nd</a:t>
            </a:r>
            <a:r>
              <a:rPr lang="en-US" altLang="en-US" sz="2800"/>
              <a:t> Ed., John Wiley , 1998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E.H.Fooks &amp; R.A.Zakarevicius, </a:t>
            </a:r>
            <a:r>
              <a:rPr lang="en-US" altLang="en-US" sz="2800" b="1"/>
              <a:t>Microwave Engineering using microstrip circuits</a:t>
            </a:r>
            <a:r>
              <a:rPr lang="en-US" altLang="en-US" sz="2800"/>
              <a:t>, Prentice Hall,1989.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G. D. Vendelin, A.M.Pavio &amp;U.L.Rohde, </a:t>
            </a:r>
            <a:r>
              <a:rPr lang="en-US" altLang="en-US" sz="2800" b="1"/>
              <a:t>Microwave circuit design-using linear and Nonlinear Techniques</a:t>
            </a:r>
            <a:r>
              <a:rPr lang="en-US" altLang="en-US" sz="2800"/>
              <a:t>, John Wiley, 1990.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W.H.Hayward, </a:t>
            </a:r>
            <a:r>
              <a:rPr lang="en-US" altLang="en-US" sz="2800" b="1"/>
              <a:t>Introduction to Radio Frequency Design</a:t>
            </a:r>
            <a:r>
              <a:rPr lang="en-US" altLang="en-US" sz="2800"/>
              <a:t>, Prentice Hall, 1982.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Text Box 3">
            <a:extLst>
              <a:ext uri="{FF2B5EF4-FFF2-40B4-BE49-F238E27FC236}">
                <a16:creationId xmlns:a16="http://schemas.microsoft.com/office/drawing/2014/main" xmlns="" id="{EC3762A1-1FFD-4C61-A3A7-40410ECEC8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368550"/>
            <a:ext cx="5867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en-US" sz="4800"/>
              <a:t>Transmission Line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xmlns="" id="{59096A08-519A-4A81-854B-3D0313375B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Equivalent Circuit</a:t>
            </a:r>
          </a:p>
        </p:txBody>
      </p:sp>
      <p:graphicFrame>
        <p:nvGraphicFramePr>
          <p:cNvPr id="14339" name="Object 3">
            <a:extLst>
              <a:ext uri="{FF2B5EF4-FFF2-40B4-BE49-F238E27FC236}">
                <a16:creationId xmlns:a16="http://schemas.microsoft.com/office/drawing/2014/main" xmlns="" id="{9F866262-3747-45E3-A0C5-3B368FBC83A8}"/>
              </a:ext>
            </a:extLst>
          </p:cNvPr>
          <p:cNvGraphicFramePr>
            <a:graphicFrameLocks noGrp="1" noChangeAspect="1"/>
          </p:cNvGraphicFramePr>
          <p:nvPr>
            <p:ph type="body" idx="1"/>
          </p:nvPr>
        </p:nvGraphicFramePr>
        <p:xfrm>
          <a:off x="5029200" y="1981200"/>
          <a:ext cx="3505200" cy="1387475"/>
        </p:xfrm>
        <a:graphic>
          <a:graphicData uri="http://schemas.openxmlformats.org/presentationml/2006/ole">
            <p:oleObj spid="_x0000_s1025" name="VISIO" r:id="rId3" imgW="6441480" imgH="2549160" progId="">
              <p:embed/>
            </p:oleObj>
          </a:graphicData>
        </a:graphic>
      </p:graphicFrame>
      <p:sp>
        <p:nvSpPr>
          <p:cNvPr id="14340" name="Line 4">
            <a:extLst>
              <a:ext uri="{FF2B5EF4-FFF2-40B4-BE49-F238E27FC236}">
                <a16:creationId xmlns:a16="http://schemas.microsoft.com/office/drawing/2014/main" xmlns="" id="{BF5A64AF-48F8-4093-987F-161A0777653D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21336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Line 5">
            <a:extLst>
              <a:ext uri="{FF2B5EF4-FFF2-40B4-BE49-F238E27FC236}">
                <a16:creationId xmlns:a16="http://schemas.microsoft.com/office/drawing/2014/main" xmlns="" id="{82F359D4-B79B-4D3B-8E81-C9BACF520782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33528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Line 7">
            <a:extLst>
              <a:ext uri="{FF2B5EF4-FFF2-40B4-BE49-F238E27FC236}">
                <a16:creationId xmlns:a16="http://schemas.microsoft.com/office/drawing/2014/main" xmlns="" id="{4D888AF4-8283-4E5A-85FB-1C2964B2B1E8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2514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909318F1-6553-4414-ADAB-882BDB944EE2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2667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Line 9">
            <a:extLst>
              <a:ext uri="{FF2B5EF4-FFF2-40B4-BE49-F238E27FC236}">
                <a16:creationId xmlns:a16="http://schemas.microsoft.com/office/drawing/2014/main" xmlns="" id="{EC19E16F-48D7-4B4E-8BF3-4ABCC8C61259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2819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Text Box 10">
            <a:extLst>
              <a:ext uri="{FF2B5EF4-FFF2-40B4-BE49-F238E27FC236}">
                <a16:creationId xmlns:a16="http://schemas.microsoft.com/office/drawing/2014/main" xmlns="" id="{36D69FAD-F187-4407-9A22-98E562A7DE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125" y="1641475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R</a:t>
            </a:r>
          </a:p>
        </p:txBody>
      </p:sp>
      <p:sp>
        <p:nvSpPr>
          <p:cNvPr id="14347" name="Text Box 11">
            <a:extLst>
              <a:ext uri="{FF2B5EF4-FFF2-40B4-BE49-F238E27FC236}">
                <a16:creationId xmlns:a16="http://schemas.microsoft.com/office/drawing/2014/main" xmlns="" id="{8772E163-CD34-46C3-BE7C-DC9EB7F93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25" y="1641475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R</a:t>
            </a:r>
          </a:p>
        </p:txBody>
      </p:sp>
      <p:sp>
        <p:nvSpPr>
          <p:cNvPr id="14348" name="Text Box 12">
            <a:extLst>
              <a:ext uri="{FF2B5EF4-FFF2-40B4-BE49-F238E27FC236}">
                <a16:creationId xmlns:a16="http://schemas.microsoft.com/office/drawing/2014/main" xmlns="" id="{8DB8273E-4315-4646-A098-005F477AA7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3925" y="1641475"/>
            <a:ext cx="369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L</a:t>
            </a:r>
          </a:p>
        </p:txBody>
      </p:sp>
      <p:sp>
        <p:nvSpPr>
          <p:cNvPr id="14349" name="Text Box 13">
            <a:extLst>
              <a:ext uri="{FF2B5EF4-FFF2-40B4-BE49-F238E27FC236}">
                <a16:creationId xmlns:a16="http://schemas.microsoft.com/office/drawing/2014/main" xmlns="" id="{425E1363-A807-4632-B7FA-EE717FB92A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7925" y="1641475"/>
            <a:ext cx="369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L</a:t>
            </a:r>
          </a:p>
        </p:txBody>
      </p:sp>
      <p:sp>
        <p:nvSpPr>
          <p:cNvPr id="14350" name="Text Box 14">
            <a:extLst>
              <a:ext uri="{FF2B5EF4-FFF2-40B4-BE49-F238E27FC236}">
                <a16:creationId xmlns:a16="http://schemas.microsoft.com/office/drawing/2014/main" xmlns="" id="{B5AD71A4-17C3-4E2D-B9D3-15C552AEF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8325" y="2251075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C</a:t>
            </a:r>
          </a:p>
        </p:txBody>
      </p:sp>
      <p:sp>
        <p:nvSpPr>
          <p:cNvPr id="14351" name="Text Box 15">
            <a:extLst>
              <a:ext uri="{FF2B5EF4-FFF2-40B4-BE49-F238E27FC236}">
                <a16:creationId xmlns:a16="http://schemas.microsoft.com/office/drawing/2014/main" xmlns="" id="{52CED5F0-BC0A-4B41-8056-011829AA94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8325" y="2708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G</a:t>
            </a:r>
          </a:p>
        </p:txBody>
      </p:sp>
      <p:sp>
        <p:nvSpPr>
          <p:cNvPr id="14352" name="Line 16">
            <a:extLst>
              <a:ext uri="{FF2B5EF4-FFF2-40B4-BE49-F238E27FC236}">
                <a16:creationId xmlns:a16="http://schemas.microsoft.com/office/drawing/2014/main" xmlns="" id="{D2A5AFEC-566F-4C23-85AE-E3BF9755ECC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1828800"/>
            <a:ext cx="0" cy="1752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3" name="Line 17">
            <a:extLst>
              <a:ext uri="{FF2B5EF4-FFF2-40B4-BE49-F238E27FC236}">
                <a16:creationId xmlns:a16="http://schemas.microsoft.com/office/drawing/2014/main" xmlns="" id="{B26364E6-63C6-4AAE-83A9-2023BAFEE2F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1828800"/>
            <a:ext cx="0" cy="1752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354" name="Object 18">
            <a:extLst>
              <a:ext uri="{FF2B5EF4-FFF2-40B4-BE49-F238E27FC236}">
                <a16:creationId xmlns:a16="http://schemas.microsoft.com/office/drawing/2014/main" xmlns="" id="{33DBB74F-FD59-4EBE-A698-BA407E3E3C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81200" y="1524000"/>
          <a:ext cx="577850" cy="550863"/>
        </p:xfrm>
        <a:graphic>
          <a:graphicData uri="http://schemas.openxmlformats.org/presentationml/2006/ole">
            <p:oleObj spid="_x0000_s1026" name="Equation" r:id="rId4" imgW="241200" imgH="228600" progId="Equation.3">
              <p:embed/>
            </p:oleObj>
          </a:graphicData>
        </a:graphic>
      </p:graphicFrame>
      <p:graphicFrame>
        <p:nvGraphicFramePr>
          <p:cNvPr id="14355" name="Object 19">
            <a:extLst>
              <a:ext uri="{FF2B5EF4-FFF2-40B4-BE49-F238E27FC236}">
                <a16:creationId xmlns:a16="http://schemas.microsoft.com/office/drawing/2014/main" xmlns="" id="{0B4DA8D4-9F1C-4940-8A55-09A4C484DE8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5257800"/>
          <a:ext cx="1295400" cy="914400"/>
        </p:xfrm>
        <a:graphic>
          <a:graphicData uri="http://schemas.openxmlformats.org/presentationml/2006/ole">
            <p:oleObj spid="_x0000_s1027" name="Equation" r:id="rId5" imgW="698400" imgH="495000" progId="Equation.3">
              <p:embed/>
            </p:oleObj>
          </a:graphicData>
        </a:graphic>
      </p:graphicFrame>
      <p:graphicFrame>
        <p:nvGraphicFramePr>
          <p:cNvPr id="14356" name="Object 20">
            <a:extLst>
              <a:ext uri="{FF2B5EF4-FFF2-40B4-BE49-F238E27FC236}">
                <a16:creationId xmlns:a16="http://schemas.microsoft.com/office/drawing/2014/main" xmlns="" id="{3D13936B-77E4-4675-8884-0C6A7E88509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0" y="3962400"/>
          <a:ext cx="2362200" cy="1030288"/>
        </p:xfrm>
        <a:graphic>
          <a:graphicData uri="http://schemas.openxmlformats.org/presentationml/2006/ole">
            <p:oleObj spid="_x0000_s1028" name="Equation" r:id="rId6" imgW="1218960" imgH="533160" progId="Equation.3">
              <p:embed/>
            </p:oleObj>
          </a:graphicData>
        </a:graphic>
      </p:graphicFrame>
      <p:sp>
        <p:nvSpPr>
          <p:cNvPr id="14358" name="Text Box 22">
            <a:extLst>
              <a:ext uri="{FF2B5EF4-FFF2-40B4-BE49-F238E27FC236}">
                <a16:creationId xmlns:a16="http://schemas.microsoft.com/office/drawing/2014/main" xmlns="" id="{6A8E87FE-9CFC-4DA8-AC85-51D3554B58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191000"/>
            <a:ext cx="1444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Lossy line</a:t>
            </a:r>
          </a:p>
        </p:txBody>
      </p:sp>
      <p:sp>
        <p:nvSpPr>
          <p:cNvPr id="14359" name="Text Box 23">
            <a:extLst>
              <a:ext uri="{FF2B5EF4-FFF2-40B4-BE49-F238E27FC236}">
                <a16:creationId xmlns:a16="http://schemas.microsoft.com/office/drawing/2014/main" xmlns="" id="{E623D376-7295-49EE-B857-F39FAE8C0C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5451475"/>
            <a:ext cx="1749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Lossless line</a:t>
            </a:r>
          </a:p>
        </p:txBody>
      </p:sp>
      <p:graphicFrame>
        <p:nvGraphicFramePr>
          <p:cNvPr id="14360" name="Object 24">
            <a:extLst>
              <a:ext uri="{FF2B5EF4-FFF2-40B4-BE49-F238E27FC236}">
                <a16:creationId xmlns:a16="http://schemas.microsoft.com/office/drawing/2014/main" xmlns="" id="{41904552-C323-4A84-90AD-5D7E89B2B66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88000" y="4114800"/>
          <a:ext cx="3556000" cy="534988"/>
        </p:xfrm>
        <a:graphic>
          <a:graphicData uri="http://schemas.openxmlformats.org/presentationml/2006/ole">
            <p:oleObj spid="_x0000_s1029" name="Equation" r:id="rId7" imgW="1930320" imgH="291960" progId="Equation.3">
              <p:embed/>
            </p:oleObj>
          </a:graphicData>
        </a:graphic>
      </p:graphicFrame>
      <p:graphicFrame>
        <p:nvGraphicFramePr>
          <p:cNvPr id="14361" name="Object 25">
            <a:extLst>
              <a:ext uri="{FF2B5EF4-FFF2-40B4-BE49-F238E27FC236}">
                <a16:creationId xmlns:a16="http://schemas.microsoft.com/office/drawing/2014/main" xmlns="" id="{6245E437-5309-4B5C-9CC9-D88A1D13A70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86400" y="5410200"/>
          <a:ext cx="1562100" cy="520700"/>
        </p:xfrm>
        <a:graphic>
          <a:graphicData uri="http://schemas.openxmlformats.org/presentationml/2006/ole">
            <p:oleObj spid="_x0000_s1030" name="Equation" r:id="rId8" imgW="838080" imgH="27936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xmlns="" id="{2E4D5CAE-F3EC-4687-982E-4ED95819F9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en-US" altLang="en-US"/>
              <a:t>Analysis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xmlns="" id="{F22E6268-0FA1-44D9-ACCC-10E536CA26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981200"/>
            <a:ext cx="685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xmlns="" id="{ADDBDED0-6195-47AC-85D1-6976ACE0DA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2286000"/>
            <a:ext cx="152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Line 5">
            <a:extLst>
              <a:ext uri="{FF2B5EF4-FFF2-40B4-BE49-F238E27FC236}">
                <a16:creationId xmlns:a16="http://schemas.microsoft.com/office/drawing/2014/main" xmlns="" id="{62179E3D-A2EE-4D2D-92B2-6C021AFE92A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2057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Line 6">
            <a:extLst>
              <a:ext uri="{FF2B5EF4-FFF2-40B4-BE49-F238E27FC236}">
                <a16:creationId xmlns:a16="http://schemas.microsoft.com/office/drawing/2014/main" xmlns="" id="{029DB247-684A-4D94-B72E-129E26F33C2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0574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Line 7">
            <a:extLst>
              <a:ext uri="{FF2B5EF4-FFF2-40B4-BE49-F238E27FC236}">
                <a16:creationId xmlns:a16="http://schemas.microsoft.com/office/drawing/2014/main" xmlns="" id="{5CA455ED-68E4-480E-96C3-0F326803E5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2057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6" name="Line 8">
            <a:extLst>
              <a:ext uri="{FF2B5EF4-FFF2-40B4-BE49-F238E27FC236}">
                <a16:creationId xmlns:a16="http://schemas.microsoft.com/office/drawing/2014/main" xmlns="" id="{18572DBF-7D47-4E7A-AFAA-5EB943DAC914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2819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7" name="Line 9">
            <a:extLst>
              <a:ext uri="{FF2B5EF4-FFF2-40B4-BE49-F238E27FC236}">
                <a16:creationId xmlns:a16="http://schemas.microsoft.com/office/drawing/2014/main" xmlns="" id="{B7A07D56-0E96-4F88-8A48-44B101A43812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3124200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Line 10">
            <a:extLst>
              <a:ext uri="{FF2B5EF4-FFF2-40B4-BE49-F238E27FC236}">
                <a16:creationId xmlns:a16="http://schemas.microsoft.com/office/drawing/2014/main" xmlns="" id="{933E6177-34F5-432C-8679-1667E6E3E4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2286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Line 11">
            <a:extLst>
              <a:ext uri="{FF2B5EF4-FFF2-40B4-BE49-F238E27FC236}">
                <a16:creationId xmlns:a16="http://schemas.microsoft.com/office/drawing/2014/main" xmlns="" id="{18545F9F-7B42-4222-A08F-8E30E917F5B5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1905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Line 12">
            <a:extLst>
              <a:ext uri="{FF2B5EF4-FFF2-40B4-BE49-F238E27FC236}">
                <a16:creationId xmlns:a16="http://schemas.microsoft.com/office/drawing/2014/main" xmlns="" id="{0E255B5D-1498-48D4-8626-A57B68B8A8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1828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Line 13">
            <a:extLst>
              <a:ext uri="{FF2B5EF4-FFF2-40B4-BE49-F238E27FC236}">
                <a16:creationId xmlns:a16="http://schemas.microsoft.com/office/drawing/2014/main" xmlns="" id="{91CC6D8D-FFC5-471C-A774-C75CC9BFEC6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00600" y="2209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2782" name="Object 14">
            <a:extLst>
              <a:ext uri="{FF2B5EF4-FFF2-40B4-BE49-F238E27FC236}">
                <a16:creationId xmlns:a16="http://schemas.microsoft.com/office/drawing/2014/main" xmlns="" id="{93CAAA70-C2D9-47A0-BD23-A2B58A95B18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9800" y="1539875"/>
          <a:ext cx="838200" cy="263525"/>
        </p:xfrm>
        <a:graphic>
          <a:graphicData uri="http://schemas.openxmlformats.org/presentationml/2006/ole">
            <p:oleObj spid="_x0000_s2049" name="Equation" r:id="rId3" imgW="647640" imgH="203040" progId="Equation.3">
              <p:embed/>
            </p:oleObj>
          </a:graphicData>
        </a:graphic>
      </p:graphicFrame>
      <p:graphicFrame>
        <p:nvGraphicFramePr>
          <p:cNvPr id="32783" name="Object 15">
            <a:extLst>
              <a:ext uri="{FF2B5EF4-FFF2-40B4-BE49-F238E27FC236}">
                <a16:creationId xmlns:a16="http://schemas.microsoft.com/office/drawing/2014/main" xmlns="" id="{A37E6E44-F9FE-4C31-90F5-F6C533D32C0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38200" y="1460500"/>
          <a:ext cx="685800" cy="342900"/>
        </p:xfrm>
        <a:graphic>
          <a:graphicData uri="http://schemas.openxmlformats.org/presentationml/2006/ole">
            <p:oleObj spid="_x0000_s2050" name="Equation" r:id="rId4" imgW="406080" imgH="203040" progId="Equation.3">
              <p:embed/>
            </p:oleObj>
          </a:graphicData>
        </a:graphic>
      </p:graphicFrame>
      <p:graphicFrame>
        <p:nvGraphicFramePr>
          <p:cNvPr id="32784" name="Object 16">
            <a:extLst>
              <a:ext uri="{FF2B5EF4-FFF2-40B4-BE49-F238E27FC236}">
                <a16:creationId xmlns:a16="http://schemas.microsoft.com/office/drawing/2014/main" xmlns="" id="{59FA102C-0442-4278-A112-51C8A7C3C59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95800" y="1366838"/>
          <a:ext cx="990600" cy="601662"/>
        </p:xfrm>
        <a:graphic>
          <a:graphicData uri="http://schemas.openxmlformats.org/presentationml/2006/ole">
            <p:oleObj spid="_x0000_s2051" name="Equation" r:id="rId5" imgW="647640" imgH="393480" progId="Equation.3">
              <p:embed/>
            </p:oleObj>
          </a:graphicData>
        </a:graphic>
      </p:graphicFrame>
      <p:graphicFrame>
        <p:nvGraphicFramePr>
          <p:cNvPr id="32785" name="Object 17">
            <a:extLst>
              <a:ext uri="{FF2B5EF4-FFF2-40B4-BE49-F238E27FC236}">
                <a16:creationId xmlns:a16="http://schemas.microsoft.com/office/drawing/2014/main" xmlns="" id="{A02C3981-45E3-4C0B-A8A1-FC8ADFA6CBB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14400" y="2514600"/>
          <a:ext cx="673100" cy="317500"/>
        </p:xfrm>
        <a:graphic>
          <a:graphicData uri="http://schemas.openxmlformats.org/presentationml/2006/ole">
            <p:oleObj spid="_x0000_s2052" name="Equation" r:id="rId6" imgW="431640" imgH="203040" progId="Equation.3">
              <p:embed/>
            </p:oleObj>
          </a:graphicData>
        </a:graphic>
      </p:graphicFrame>
      <p:graphicFrame>
        <p:nvGraphicFramePr>
          <p:cNvPr id="32786" name="Object 18">
            <a:extLst>
              <a:ext uri="{FF2B5EF4-FFF2-40B4-BE49-F238E27FC236}">
                <a16:creationId xmlns:a16="http://schemas.microsoft.com/office/drawing/2014/main" xmlns="" id="{6745BDB0-F9B3-44F7-AE03-03B9BF6C1DD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33800" y="2590800"/>
          <a:ext cx="996950" cy="325438"/>
        </p:xfrm>
        <a:graphic>
          <a:graphicData uri="http://schemas.openxmlformats.org/presentationml/2006/ole">
            <p:oleObj spid="_x0000_s2053" name="Equation" r:id="rId7" imgW="622080" imgH="203040" progId="Equation.3">
              <p:embed/>
            </p:oleObj>
          </a:graphicData>
        </a:graphic>
      </p:graphicFrame>
      <p:graphicFrame>
        <p:nvGraphicFramePr>
          <p:cNvPr id="32787" name="Object 19">
            <a:extLst>
              <a:ext uri="{FF2B5EF4-FFF2-40B4-BE49-F238E27FC236}">
                <a16:creationId xmlns:a16="http://schemas.microsoft.com/office/drawing/2014/main" xmlns="" id="{6D9F9D87-FA97-4F08-A54D-4AD395AA052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29200" y="2362200"/>
          <a:ext cx="1123950" cy="611188"/>
        </p:xfrm>
        <a:graphic>
          <a:graphicData uri="http://schemas.openxmlformats.org/presentationml/2006/ole">
            <p:oleObj spid="_x0000_s2054" name="Equation" r:id="rId8" imgW="723600" imgH="393480" progId="Equation.3">
              <p:embed/>
            </p:oleObj>
          </a:graphicData>
        </a:graphic>
      </p:graphicFrame>
      <p:graphicFrame>
        <p:nvGraphicFramePr>
          <p:cNvPr id="32788" name="Object 20">
            <a:extLst>
              <a:ext uri="{FF2B5EF4-FFF2-40B4-BE49-F238E27FC236}">
                <a16:creationId xmlns:a16="http://schemas.microsoft.com/office/drawing/2014/main" xmlns="" id="{DA33972F-316D-4910-9F4C-EDCA6266E2D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0600" y="5029200"/>
          <a:ext cx="3036888" cy="673100"/>
        </p:xfrm>
        <a:graphic>
          <a:graphicData uri="http://schemas.openxmlformats.org/presentationml/2006/ole">
            <p:oleObj spid="_x0000_s2055" name="Equation" r:id="rId9" imgW="1777680" imgH="393480" progId="Equation.3">
              <p:embed/>
            </p:oleObj>
          </a:graphicData>
        </a:graphic>
      </p:graphicFrame>
      <p:graphicFrame>
        <p:nvGraphicFramePr>
          <p:cNvPr id="32789" name="Object 21">
            <a:extLst>
              <a:ext uri="{FF2B5EF4-FFF2-40B4-BE49-F238E27FC236}">
                <a16:creationId xmlns:a16="http://schemas.microsoft.com/office/drawing/2014/main" xmlns="" id="{CB4513D7-F47B-4C97-AC1A-8BB147FB257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056" name="Equation" r:id="rId10" imgW="114120" imgH="215640" progId="Equation.3">
              <p:embed/>
            </p:oleObj>
          </a:graphicData>
        </a:graphic>
      </p:graphicFrame>
      <p:graphicFrame>
        <p:nvGraphicFramePr>
          <p:cNvPr id="32790" name="Object 22">
            <a:extLst>
              <a:ext uri="{FF2B5EF4-FFF2-40B4-BE49-F238E27FC236}">
                <a16:creationId xmlns:a16="http://schemas.microsoft.com/office/drawing/2014/main" xmlns="" id="{7F9E553E-AD4B-4035-8892-2C36FB7EEE1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5867400"/>
          <a:ext cx="1909763" cy="673100"/>
        </p:xfrm>
        <a:graphic>
          <a:graphicData uri="http://schemas.openxmlformats.org/presentationml/2006/ole">
            <p:oleObj spid="_x0000_s2057" name="Equation" r:id="rId11" imgW="1117440" imgH="393480" progId="Equation.3">
              <p:embed/>
            </p:oleObj>
          </a:graphicData>
        </a:graphic>
      </p:graphicFrame>
      <p:graphicFrame>
        <p:nvGraphicFramePr>
          <p:cNvPr id="32791" name="Object 23">
            <a:extLst>
              <a:ext uri="{FF2B5EF4-FFF2-40B4-BE49-F238E27FC236}">
                <a16:creationId xmlns:a16="http://schemas.microsoft.com/office/drawing/2014/main" xmlns="" id="{18D67251-E0A1-46E8-B2CC-245B8645D7D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86400" y="4953000"/>
          <a:ext cx="3167063" cy="673100"/>
        </p:xfrm>
        <a:graphic>
          <a:graphicData uri="http://schemas.openxmlformats.org/presentationml/2006/ole">
            <p:oleObj spid="_x0000_s2058" name="Equation" r:id="rId12" imgW="1854000" imgH="393480" progId="Equation.3">
              <p:embed/>
            </p:oleObj>
          </a:graphicData>
        </a:graphic>
      </p:graphicFrame>
      <p:graphicFrame>
        <p:nvGraphicFramePr>
          <p:cNvPr id="32792" name="Object 24">
            <a:extLst>
              <a:ext uri="{FF2B5EF4-FFF2-40B4-BE49-F238E27FC236}">
                <a16:creationId xmlns:a16="http://schemas.microsoft.com/office/drawing/2014/main" xmlns="" id="{DBCEE09F-337A-4196-8EAC-63FD1099308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67400" y="5867400"/>
          <a:ext cx="2038350" cy="673100"/>
        </p:xfrm>
        <a:graphic>
          <a:graphicData uri="http://schemas.openxmlformats.org/presentationml/2006/ole">
            <p:oleObj spid="_x0000_s2059" name="Equation" r:id="rId13" imgW="1193760" imgH="393480" progId="Equation.3">
              <p:embed/>
            </p:oleObj>
          </a:graphicData>
        </a:graphic>
      </p:graphicFrame>
      <p:sp>
        <p:nvSpPr>
          <p:cNvPr id="32793" name="Text Box 25">
            <a:extLst>
              <a:ext uri="{FF2B5EF4-FFF2-40B4-BE49-F238E27FC236}">
                <a16:creationId xmlns:a16="http://schemas.microsoft.com/office/drawing/2014/main" xmlns="" id="{9B80A10F-896A-45A8-8663-8D7E735D6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588" y="3657600"/>
            <a:ext cx="36274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From Kirchoff Voltage Law</a:t>
            </a:r>
          </a:p>
        </p:txBody>
      </p:sp>
      <p:sp>
        <p:nvSpPr>
          <p:cNvPr id="32794" name="Text Box 26">
            <a:extLst>
              <a:ext uri="{FF2B5EF4-FFF2-40B4-BE49-F238E27FC236}">
                <a16:creationId xmlns:a16="http://schemas.microsoft.com/office/drawing/2014/main" xmlns="" id="{53C3AE1C-24A1-44B9-B87B-6F9908F43E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5125" y="3622675"/>
            <a:ext cx="26876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Kirchoff current law</a:t>
            </a:r>
          </a:p>
        </p:txBody>
      </p:sp>
      <p:graphicFrame>
        <p:nvGraphicFramePr>
          <p:cNvPr id="32795" name="Object 27">
            <a:extLst>
              <a:ext uri="{FF2B5EF4-FFF2-40B4-BE49-F238E27FC236}">
                <a16:creationId xmlns:a16="http://schemas.microsoft.com/office/drawing/2014/main" xmlns="" id="{55347C25-C699-44E1-8AD1-2157E5690A0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76800" y="4114800"/>
          <a:ext cx="3927475" cy="738188"/>
        </p:xfrm>
        <a:graphic>
          <a:graphicData uri="http://schemas.openxmlformats.org/presentationml/2006/ole">
            <p:oleObj spid="_x0000_s2060" name="Equation" r:id="rId14" imgW="2298600" imgH="431640" progId="Equation.3">
              <p:embed/>
            </p:oleObj>
          </a:graphicData>
        </a:graphic>
      </p:graphicFrame>
      <p:graphicFrame>
        <p:nvGraphicFramePr>
          <p:cNvPr id="32796" name="Object 28">
            <a:extLst>
              <a:ext uri="{FF2B5EF4-FFF2-40B4-BE49-F238E27FC236}">
                <a16:creationId xmlns:a16="http://schemas.microsoft.com/office/drawing/2014/main" xmlns="" id="{8203DDED-17D0-42AD-B4A9-2EF21E71A2A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6913" y="4191000"/>
          <a:ext cx="3905250" cy="738188"/>
        </p:xfrm>
        <a:graphic>
          <a:graphicData uri="http://schemas.openxmlformats.org/presentationml/2006/ole">
            <p:oleObj spid="_x0000_s2061" name="Equation" r:id="rId15" imgW="2286000" imgH="431640" progId="Equation.3">
              <p:embed/>
            </p:oleObj>
          </a:graphicData>
        </a:graphic>
      </p:graphicFrame>
      <p:sp>
        <p:nvSpPr>
          <p:cNvPr id="32797" name="Line 29">
            <a:extLst>
              <a:ext uri="{FF2B5EF4-FFF2-40B4-BE49-F238E27FC236}">
                <a16:creationId xmlns:a16="http://schemas.microsoft.com/office/drawing/2014/main" xmlns="" id="{EE5667F3-69A5-4635-A2B9-6C054A8AF49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5410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8" name="Line 30">
            <a:extLst>
              <a:ext uri="{FF2B5EF4-FFF2-40B4-BE49-F238E27FC236}">
                <a16:creationId xmlns:a16="http://schemas.microsoft.com/office/drawing/2014/main" xmlns="" id="{703194B9-D024-4A33-9BDE-A4B9791A5C8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6248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9" name="Line 31">
            <a:extLst>
              <a:ext uri="{FF2B5EF4-FFF2-40B4-BE49-F238E27FC236}">
                <a16:creationId xmlns:a16="http://schemas.microsoft.com/office/drawing/2014/main" xmlns="" id="{04290871-22E8-48B9-B1A6-F9D8A7E66997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5334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00" name="Line 32">
            <a:extLst>
              <a:ext uri="{FF2B5EF4-FFF2-40B4-BE49-F238E27FC236}">
                <a16:creationId xmlns:a16="http://schemas.microsoft.com/office/drawing/2014/main" xmlns="" id="{FE609D99-85B6-4DBF-BBA5-E9000FB1A0A5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6248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01" name="Text Box 33">
            <a:extLst>
              <a:ext uri="{FF2B5EF4-FFF2-40B4-BE49-F238E27FC236}">
                <a16:creationId xmlns:a16="http://schemas.microsoft.com/office/drawing/2014/main" xmlns="" id="{28786166-81FF-4464-A1AC-426D14489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5943600"/>
            <a:ext cx="522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(a)</a:t>
            </a:r>
          </a:p>
        </p:txBody>
      </p:sp>
      <p:sp>
        <p:nvSpPr>
          <p:cNvPr id="32802" name="Text Box 34">
            <a:extLst>
              <a:ext uri="{FF2B5EF4-FFF2-40B4-BE49-F238E27FC236}">
                <a16:creationId xmlns:a16="http://schemas.microsoft.com/office/drawing/2014/main" xmlns="" id="{9D16E44A-5F90-4EBB-A9B9-508B49C460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88325" y="5908675"/>
            <a:ext cx="53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(b)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xmlns="" id="{B8B30F97-3564-4C7B-B8D7-E62101AFEF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Analysis</a:t>
            </a:r>
          </a:p>
        </p:txBody>
      </p:sp>
      <p:sp>
        <p:nvSpPr>
          <p:cNvPr id="33795" name="Text Box 3">
            <a:extLst>
              <a:ext uri="{FF2B5EF4-FFF2-40B4-BE49-F238E27FC236}">
                <a16:creationId xmlns:a16="http://schemas.microsoft.com/office/drawing/2014/main" xmlns="" id="{3BFE4ED2-E25A-4539-9A6C-609AB1DF3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663" y="1905000"/>
            <a:ext cx="3311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Let’s V=V</a:t>
            </a:r>
            <a:r>
              <a:rPr lang="en-US" altLang="en-US" baseline="-25000"/>
              <a:t>o</a:t>
            </a:r>
            <a:r>
              <a:rPr lang="en-US" altLang="en-US"/>
              <a:t>e</a:t>
            </a:r>
            <a:r>
              <a:rPr lang="en-US" altLang="en-US" baseline="30000"/>
              <a:t>j</a:t>
            </a:r>
            <a:r>
              <a:rPr lang="en-US" altLang="en-US" baseline="30000">
                <a:latin typeface="Symbol" panose="05050102010706020507" pitchFamily="18" charset="2"/>
              </a:rPr>
              <a:t>w</a:t>
            </a:r>
            <a:r>
              <a:rPr lang="en-US" altLang="en-US" baseline="30000"/>
              <a:t>t</a:t>
            </a:r>
            <a:r>
              <a:rPr lang="en-US" altLang="en-US"/>
              <a:t> ,  I = I</a:t>
            </a:r>
            <a:r>
              <a:rPr lang="en-US" altLang="en-US" baseline="-25000"/>
              <a:t>o</a:t>
            </a:r>
            <a:r>
              <a:rPr lang="en-US" altLang="en-US"/>
              <a:t>e</a:t>
            </a:r>
            <a:r>
              <a:rPr lang="en-US" altLang="en-US" baseline="30000"/>
              <a:t>j</a:t>
            </a:r>
            <a:r>
              <a:rPr lang="en-US" altLang="en-US" baseline="30000">
                <a:latin typeface="Symbol" panose="05050102010706020507" pitchFamily="18" charset="2"/>
              </a:rPr>
              <a:t>w</a:t>
            </a:r>
            <a:r>
              <a:rPr lang="en-US" altLang="en-US" baseline="30000"/>
              <a:t>t</a:t>
            </a:r>
          </a:p>
        </p:txBody>
      </p:sp>
      <p:sp>
        <p:nvSpPr>
          <p:cNvPr id="33796" name="Text Box 4">
            <a:extLst>
              <a:ext uri="{FF2B5EF4-FFF2-40B4-BE49-F238E27FC236}">
                <a16:creationId xmlns:a16="http://schemas.microsoft.com/office/drawing/2014/main" xmlns="" id="{E7B68F92-8933-40DD-8420-1289F046E4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514600"/>
            <a:ext cx="1384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Therefore</a:t>
            </a:r>
          </a:p>
        </p:txBody>
      </p:sp>
      <p:graphicFrame>
        <p:nvGraphicFramePr>
          <p:cNvPr id="33797" name="Object 5">
            <a:extLst>
              <a:ext uri="{FF2B5EF4-FFF2-40B4-BE49-F238E27FC236}">
                <a16:creationId xmlns:a16="http://schemas.microsoft.com/office/drawing/2014/main" xmlns="" id="{46C89287-02C5-4600-9A90-D9E47FE74EF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57800" y="1752600"/>
          <a:ext cx="1143000" cy="600075"/>
        </p:xfrm>
        <a:graphic>
          <a:graphicData uri="http://schemas.openxmlformats.org/presentationml/2006/ole">
            <p:oleObj spid="_x0000_s3073" name="Equation" r:id="rId3" imgW="749160" imgH="393480" progId="Equation.3">
              <p:embed/>
            </p:oleObj>
          </a:graphicData>
        </a:graphic>
      </p:graphicFrame>
      <p:graphicFrame>
        <p:nvGraphicFramePr>
          <p:cNvPr id="33798" name="Object 6">
            <a:extLst>
              <a:ext uri="{FF2B5EF4-FFF2-40B4-BE49-F238E27FC236}">
                <a16:creationId xmlns:a16="http://schemas.microsoft.com/office/drawing/2014/main" xmlns="" id="{209352B3-5032-4F56-9CEC-4A5D55335B0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34200" y="1676400"/>
          <a:ext cx="1027113" cy="600075"/>
        </p:xfrm>
        <a:graphic>
          <a:graphicData uri="http://schemas.openxmlformats.org/presentationml/2006/ole">
            <p:oleObj spid="_x0000_s3074" name="Equation" r:id="rId4" imgW="672840" imgH="393480" progId="Equation.3">
              <p:embed/>
            </p:oleObj>
          </a:graphicData>
        </a:graphic>
      </p:graphicFrame>
      <p:sp>
        <p:nvSpPr>
          <p:cNvPr id="33799" name="Text Box 7">
            <a:extLst>
              <a:ext uri="{FF2B5EF4-FFF2-40B4-BE49-F238E27FC236}">
                <a16:creationId xmlns:a16="http://schemas.microsoft.com/office/drawing/2014/main" xmlns="" id="{507B48A5-A493-40D0-B676-A1391482F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1828800"/>
            <a:ext cx="708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then</a:t>
            </a:r>
          </a:p>
        </p:txBody>
      </p:sp>
      <p:graphicFrame>
        <p:nvGraphicFramePr>
          <p:cNvPr id="33800" name="Object 8">
            <a:extLst>
              <a:ext uri="{FF2B5EF4-FFF2-40B4-BE49-F238E27FC236}">
                <a16:creationId xmlns:a16="http://schemas.microsoft.com/office/drawing/2014/main" xmlns="" id="{91F5E59B-8DF1-4E2A-811A-C712E84A485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3200400"/>
          <a:ext cx="1898650" cy="600075"/>
        </p:xfrm>
        <a:graphic>
          <a:graphicData uri="http://schemas.openxmlformats.org/presentationml/2006/ole">
            <p:oleObj spid="_x0000_s3075" name="Equation" r:id="rId5" imgW="1244520" imgH="393480" progId="Equation.3">
              <p:embed/>
            </p:oleObj>
          </a:graphicData>
        </a:graphic>
      </p:graphicFrame>
      <p:graphicFrame>
        <p:nvGraphicFramePr>
          <p:cNvPr id="33801" name="Object 9">
            <a:extLst>
              <a:ext uri="{FF2B5EF4-FFF2-40B4-BE49-F238E27FC236}">
                <a16:creationId xmlns:a16="http://schemas.microsoft.com/office/drawing/2014/main" xmlns="" id="{4B515CD2-99F3-44D1-9CF6-2FC4B84D8DB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4000" y="3124200"/>
          <a:ext cx="1917700" cy="600075"/>
        </p:xfrm>
        <a:graphic>
          <a:graphicData uri="http://schemas.openxmlformats.org/presentationml/2006/ole">
            <p:oleObj spid="_x0000_s3076" name="Equation" r:id="rId6" imgW="1257120" imgH="393480" progId="Equation.3">
              <p:embed/>
            </p:oleObj>
          </a:graphicData>
        </a:graphic>
      </p:graphicFrame>
      <p:sp>
        <p:nvSpPr>
          <p:cNvPr id="33802" name="Oval 10">
            <a:extLst>
              <a:ext uri="{FF2B5EF4-FFF2-40B4-BE49-F238E27FC236}">
                <a16:creationId xmlns:a16="http://schemas.microsoft.com/office/drawing/2014/main" xmlns="" id="{CE9A6B04-1540-4B1C-AACC-9126163B41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3528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/>
              <a:t>a</a:t>
            </a:r>
          </a:p>
        </p:txBody>
      </p:sp>
      <p:sp>
        <p:nvSpPr>
          <p:cNvPr id="33804" name="Line 12">
            <a:extLst>
              <a:ext uri="{FF2B5EF4-FFF2-40B4-BE49-F238E27FC236}">
                <a16:creationId xmlns:a16="http://schemas.microsoft.com/office/drawing/2014/main" xmlns="" id="{8981957E-F30D-4633-BEE7-2E9F85BA1AF5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3505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5" name="Oval 13">
            <a:extLst>
              <a:ext uri="{FF2B5EF4-FFF2-40B4-BE49-F238E27FC236}">
                <a16:creationId xmlns:a16="http://schemas.microsoft.com/office/drawing/2014/main" xmlns="" id="{8ADAE2D9-2174-4D3A-A53B-B93EC95126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32766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6" name="Text Box 14">
            <a:extLst>
              <a:ext uri="{FF2B5EF4-FFF2-40B4-BE49-F238E27FC236}">
                <a16:creationId xmlns:a16="http://schemas.microsoft.com/office/drawing/2014/main" xmlns="" id="{92ECED87-25C5-4047-BDB0-2A8A46FBC4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3200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b</a:t>
            </a:r>
          </a:p>
        </p:txBody>
      </p:sp>
      <p:sp>
        <p:nvSpPr>
          <p:cNvPr id="33807" name="Line 15">
            <a:extLst>
              <a:ext uri="{FF2B5EF4-FFF2-40B4-BE49-F238E27FC236}">
                <a16:creationId xmlns:a16="http://schemas.microsoft.com/office/drawing/2014/main" xmlns="" id="{77D0D7A5-16A8-47A4-BBAE-4C024ABAAD1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429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8" name="Text Box 16">
            <a:extLst>
              <a:ext uri="{FF2B5EF4-FFF2-40B4-BE49-F238E27FC236}">
                <a16:creationId xmlns:a16="http://schemas.microsoft.com/office/drawing/2014/main" xmlns="" id="{4A57302C-C38E-4032-B7A9-38E682A9E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225" y="4038600"/>
            <a:ext cx="3817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Differentiate with respect to z</a:t>
            </a:r>
          </a:p>
        </p:txBody>
      </p:sp>
      <p:graphicFrame>
        <p:nvGraphicFramePr>
          <p:cNvPr id="33809" name="Object 17">
            <a:extLst>
              <a:ext uri="{FF2B5EF4-FFF2-40B4-BE49-F238E27FC236}">
                <a16:creationId xmlns:a16="http://schemas.microsoft.com/office/drawing/2014/main" xmlns="" id="{95326378-AEA4-4EDF-A249-B4C6E83DFF6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4419600"/>
          <a:ext cx="2268538" cy="638175"/>
        </p:xfrm>
        <a:graphic>
          <a:graphicData uri="http://schemas.openxmlformats.org/presentationml/2006/ole">
            <p:oleObj spid="_x0000_s3077" name="Equation" r:id="rId7" imgW="1422360" imgH="419040" progId="Equation.3">
              <p:embed/>
            </p:oleObj>
          </a:graphicData>
        </a:graphic>
      </p:graphicFrame>
      <p:graphicFrame>
        <p:nvGraphicFramePr>
          <p:cNvPr id="33810" name="Object 18">
            <a:extLst>
              <a:ext uri="{FF2B5EF4-FFF2-40B4-BE49-F238E27FC236}">
                <a16:creationId xmlns:a16="http://schemas.microsoft.com/office/drawing/2014/main" xmlns="" id="{90DF4F63-9211-4790-8598-EB58D0BB29B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04888" y="5181600"/>
          <a:ext cx="3017837" cy="638175"/>
        </p:xfrm>
        <a:graphic>
          <a:graphicData uri="http://schemas.openxmlformats.org/presentationml/2006/ole">
            <p:oleObj spid="_x0000_s3078" name="Equation" r:id="rId8" imgW="1892160" imgH="419040" progId="Equation.3">
              <p:embed/>
            </p:oleObj>
          </a:graphicData>
        </a:graphic>
      </p:graphicFrame>
      <p:graphicFrame>
        <p:nvGraphicFramePr>
          <p:cNvPr id="33811" name="Object 19">
            <a:extLst>
              <a:ext uri="{FF2B5EF4-FFF2-40B4-BE49-F238E27FC236}">
                <a16:creationId xmlns:a16="http://schemas.microsoft.com/office/drawing/2014/main" xmlns="" id="{1E774B9B-AD34-438B-8351-8FEFA7ADE88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28813" y="5791200"/>
          <a:ext cx="1154112" cy="638175"/>
        </p:xfrm>
        <a:graphic>
          <a:graphicData uri="http://schemas.openxmlformats.org/presentationml/2006/ole">
            <p:oleObj spid="_x0000_s3079" name="Equation" r:id="rId9" imgW="723600" imgH="419040" progId="Equation.3">
              <p:embed/>
            </p:oleObj>
          </a:graphicData>
        </a:graphic>
      </p:graphicFrame>
      <p:graphicFrame>
        <p:nvGraphicFramePr>
          <p:cNvPr id="33813" name="Object 21">
            <a:extLst>
              <a:ext uri="{FF2B5EF4-FFF2-40B4-BE49-F238E27FC236}">
                <a16:creationId xmlns:a16="http://schemas.microsoft.com/office/drawing/2014/main" xmlns="" id="{12A97601-541F-409F-B021-B6877DAEF0C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62600" y="4191000"/>
          <a:ext cx="2228850" cy="638175"/>
        </p:xfrm>
        <a:graphic>
          <a:graphicData uri="http://schemas.openxmlformats.org/presentationml/2006/ole">
            <p:oleObj spid="_x0000_s3080" name="Equation" r:id="rId10" imgW="1460160" imgH="419040" progId="Equation.3">
              <p:embed/>
            </p:oleObj>
          </a:graphicData>
        </a:graphic>
      </p:graphicFrame>
      <p:graphicFrame>
        <p:nvGraphicFramePr>
          <p:cNvPr id="33815" name="Object 23">
            <a:extLst>
              <a:ext uri="{FF2B5EF4-FFF2-40B4-BE49-F238E27FC236}">
                <a16:creationId xmlns:a16="http://schemas.microsoft.com/office/drawing/2014/main" xmlns="" id="{A0D86CDC-0E22-476C-A90D-011DC7246DA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45088" y="5181600"/>
          <a:ext cx="2936875" cy="638175"/>
        </p:xfrm>
        <a:graphic>
          <a:graphicData uri="http://schemas.openxmlformats.org/presentationml/2006/ole">
            <p:oleObj spid="_x0000_s3081" name="Equation" r:id="rId11" imgW="1841400" imgH="419040" progId="Equation.3">
              <p:embed/>
            </p:oleObj>
          </a:graphicData>
        </a:graphic>
      </p:graphicFrame>
      <p:graphicFrame>
        <p:nvGraphicFramePr>
          <p:cNvPr id="33816" name="Object 24">
            <a:extLst>
              <a:ext uri="{FF2B5EF4-FFF2-40B4-BE49-F238E27FC236}">
                <a16:creationId xmlns:a16="http://schemas.microsoft.com/office/drawing/2014/main" xmlns="" id="{788079AB-60A6-415D-937A-A21C934392F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94400" y="5867400"/>
          <a:ext cx="1052513" cy="638175"/>
        </p:xfrm>
        <a:graphic>
          <a:graphicData uri="http://schemas.openxmlformats.org/presentationml/2006/ole">
            <p:oleObj spid="_x0000_s3082" name="Equation" r:id="rId12" imgW="660240" imgH="419040" progId="Equation.3">
              <p:embed/>
            </p:oleObj>
          </a:graphicData>
        </a:graphic>
      </p:graphicFrame>
      <p:sp>
        <p:nvSpPr>
          <p:cNvPr id="33817" name="Rectangle 25">
            <a:extLst>
              <a:ext uri="{FF2B5EF4-FFF2-40B4-BE49-F238E27FC236}">
                <a16:creationId xmlns:a16="http://schemas.microsoft.com/office/drawing/2014/main" xmlns="" id="{908526B1-C114-4186-BEE6-B48FFB86D3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715000"/>
            <a:ext cx="2286000" cy="9144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8" name="Rectangle 26">
            <a:extLst>
              <a:ext uri="{FF2B5EF4-FFF2-40B4-BE49-F238E27FC236}">
                <a16:creationId xmlns:a16="http://schemas.microsoft.com/office/drawing/2014/main" xmlns="" id="{6EF3D903-F4B8-423A-ACC5-0327359FCA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5715000"/>
            <a:ext cx="2286000" cy="9144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9" name="AutoShape 2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xmlns="" id="{92A042B0-4394-4D7F-B6A2-F41727B70A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3048000"/>
            <a:ext cx="533400" cy="4572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2234</TotalTime>
  <Words>855</Words>
  <Application>Microsoft Office PowerPoint</Application>
  <PresentationFormat>On-screen Show (4:3)</PresentationFormat>
  <Paragraphs>296</Paragraphs>
  <Slides>49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49</vt:i4>
      </vt:variant>
    </vt:vector>
  </HeadingPairs>
  <TitlesOfParts>
    <vt:vector size="53" baseType="lpstr">
      <vt:lpstr>Default Design</vt:lpstr>
      <vt:lpstr>VISIO</vt:lpstr>
      <vt:lpstr>Equation</vt:lpstr>
      <vt:lpstr>Document</vt:lpstr>
      <vt:lpstr>Slide 1</vt:lpstr>
      <vt:lpstr>Introduction</vt:lpstr>
      <vt:lpstr>Dates</vt:lpstr>
      <vt:lpstr>Syllabus </vt:lpstr>
      <vt:lpstr>References</vt:lpstr>
      <vt:lpstr>Slide 6</vt:lpstr>
      <vt:lpstr>Equivalent Circuit</vt:lpstr>
      <vt:lpstr>Analysis</vt:lpstr>
      <vt:lpstr>Analysis</vt:lpstr>
      <vt:lpstr>Analysis</vt:lpstr>
      <vt:lpstr>Analysis</vt:lpstr>
      <vt:lpstr>Analysis</vt:lpstr>
      <vt:lpstr>Analysis</vt:lpstr>
      <vt:lpstr>Analysis</vt:lpstr>
      <vt:lpstr>Analysis</vt:lpstr>
      <vt:lpstr>Analysis</vt:lpstr>
      <vt:lpstr>Important Transmission line equations</vt:lpstr>
      <vt:lpstr>Various forms of Transmission Lines</vt:lpstr>
      <vt:lpstr>Parallel wire cable</vt:lpstr>
      <vt:lpstr>Coaxial cable</vt:lpstr>
      <vt:lpstr>Micro strip</vt:lpstr>
      <vt:lpstr>Characteristic impedance of Microstrip line</vt:lpstr>
      <vt:lpstr>Microstrip width</vt:lpstr>
      <vt:lpstr>Simple Calculation</vt:lpstr>
      <vt:lpstr>Microstrip components</vt:lpstr>
      <vt:lpstr>Capacitance</vt:lpstr>
      <vt:lpstr>Inductance</vt:lpstr>
      <vt:lpstr>Short Stub</vt:lpstr>
      <vt:lpstr>Open stub</vt:lpstr>
      <vt:lpstr>Quarter-wave transformer</vt:lpstr>
      <vt:lpstr>Quarter-wave transformer</vt:lpstr>
      <vt:lpstr>Resonator</vt:lpstr>
      <vt:lpstr>Circular disk/ring</vt:lpstr>
      <vt:lpstr>Short-circuited l/2 lossy line</vt:lpstr>
      <vt:lpstr>Open-circuited l/2 lossy line</vt:lpstr>
      <vt:lpstr>Short-circuited l/4 lossy line</vt:lpstr>
      <vt:lpstr>Rectangular waveguide</vt:lpstr>
      <vt:lpstr>Example</vt:lpstr>
      <vt:lpstr>Calculation</vt:lpstr>
      <vt:lpstr>Example</vt:lpstr>
      <vt:lpstr>continue</vt:lpstr>
      <vt:lpstr>Evanescent mode</vt:lpstr>
      <vt:lpstr>Cylindrical waveguide</vt:lpstr>
      <vt:lpstr>continue</vt:lpstr>
      <vt:lpstr>Example</vt:lpstr>
      <vt:lpstr>Calculation</vt:lpstr>
      <vt:lpstr>Stripline</vt:lpstr>
      <vt:lpstr>Continue</vt:lpstr>
      <vt:lpstr>Continue</vt:lpstr>
    </vt:vector>
  </TitlesOfParts>
  <Company>usmkcp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Microwave Engineering</dc:title>
  <dc:creator>Dr Syed Idris Syed Hassan</dc:creator>
  <cp:lastModifiedBy>admin</cp:lastModifiedBy>
  <cp:revision>212</cp:revision>
  <dcterms:created xsi:type="dcterms:W3CDTF">2001-07-24T01:03:45Z</dcterms:created>
  <dcterms:modified xsi:type="dcterms:W3CDTF">2020-01-07T05:07:19Z</dcterms:modified>
</cp:coreProperties>
</file>